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3" r:id="rId4"/>
    <p:sldId id="271" r:id="rId5"/>
    <p:sldId id="272" r:id="rId6"/>
    <p:sldId id="269" r:id="rId7"/>
    <p:sldId id="264" r:id="rId8"/>
    <p:sldId id="274" r:id="rId9"/>
    <p:sldId id="273" r:id="rId10"/>
    <p:sldId id="265" r:id="rId11"/>
    <p:sldId id="267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1CADE4"/>
    <a:srgbClr val="2683C6"/>
    <a:srgbClr val="27CED7"/>
    <a:srgbClr val="7DE2E7"/>
    <a:srgbClr val="62A39F"/>
    <a:srgbClr val="DCF7F9"/>
    <a:srgbClr val="A8ECEF"/>
    <a:srgbClr val="0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62" y="102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hyperlink" Target="https://sciprofiles.com/profile/49237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openxmlformats.org/officeDocument/2006/relationships/image" Target="../media/image14.png"/><Relationship Id="rId12" Type="http://schemas.microsoft.com/office/2017/06/relationships/model3d" Target="../media/model3d5.glb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17/06/relationships/model3d" Target="../media/model3d4.glb"/><Relationship Id="rId4" Type="http://schemas.microsoft.com/office/2017/06/relationships/model3d" Target="../media/model3d1.glb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4.png"/><Relationship Id="rId7" Type="http://schemas.openxmlformats.org/officeDocument/2006/relationships/image" Target="../media/image4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Relationship Id="rId9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D14AC2B3-F149-4179-BC66-5571DE78F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2961" y="1639680"/>
            <a:ext cx="3601100" cy="3293046"/>
          </a:xfrm>
          <a:prstGeom prst="diamond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B34CAC-2B52-47E8-9B57-E3B791389FE1}"/>
              </a:ext>
            </a:extLst>
          </p:cNvPr>
          <p:cNvSpPr/>
          <p:nvPr/>
        </p:nvSpPr>
        <p:spPr>
          <a:xfrm>
            <a:off x="9395670" y="257175"/>
            <a:ext cx="2796330" cy="11061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4298161" y="1120853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33376" y="2118989"/>
            <a:ext cx="60833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150" sz="2400" b="1" dirty="0">
                <a:latin typeface="+mj-lt"/>
              </a:rPr>
              <a:t>A</a:t>
            </a:r>
            <a:r>
              <a:rPr lang="en-GB" sz="2400" b="1" dirty="0">
                <a:latin typeface="+mj-lt"/>
              </a:rPr>
              <a:t>n</a:t>
            </a:r>
            <a:r>
              <a:rPr lang="en-150" sz="2400" b="1" dirty="0">
                <a:latin typeface="+mj-lt"/>
              </a:rPr>
              <a:t>a</a:t>
            </a:r>
            <a:r>
              <a:rPr lang="en-GB" sz="2400" b="1" dirty="0">
                <a:latin typeface="+mj-lt"/>
              </a:rPr>
              <a:t>l</a:t>
            </a:r>
            <a:r>
              <a:rPr lang="en-150" sz="2400" b="1" dirty="0" err="1">
                <a:latin typeface="+mj-lt"/>
              </a:rPr>
              <a:t>i</a:t>
            </a:r>
            <a:r>
              <a:rPr lang="en-GB" sz="2400" b="1" dirty="0">
                <a:latin typeface="+mj-lt"/>
              </a:rPr>
              <a:t>z</a:t>
            </a:r>
            <a:r>
              <a:rPr lang="ro-RO" sz="2400" b="1" dirty="0">
                <a:latin typeface="+mj-lt"/>
              </a:rPr>
              <a:t>ă Spațială a Zonelor Turistice Utilizând Rețele Sociale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469030" y="3476799"/>
            <a:ext cx="60833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o-RO" sz="1600" dirty="0"/>
              <a:t>Student: ANDRIȘAN Ariana</a:t>
            </a:r>
          </a:p>
          <a:p>
            <a:r>
              <a:rPr lang="ro-RO" sz="1600" dirty="0"/>
              <a:t>Coordonator: Șef. Lucr. Dr. Ing. DEMETER Robert</a:t>
            </a:r>
            <a:r>
              <a:rPr lang="en-US" sz="1600" dirty="0"/>
              <a:t> </a:t>
            </a: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6022976" y="2802028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8CDFC9-5340-4EC8-A8D8-EB802F1C9577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/>
        </p:blipFill>
        <p:spPr bwMode="auto">
          <a:xfrm>
            <a:off x="9306642" y="317501"/>
            <a:ext cx="3124200" cy="110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Description: Logo-UT-NEGRU-RO">
            <a:extLst>
              <a:ext uri="{FF2B5EF4-FFF2-40B4-BE49-F238E27FC236}">
                <a16:creationId xmlns:a16="http://schemas.microsoft.com/office/drawing/2014/main" id="{7D57E68B-4D23-43CA-9375-4D9706F80DBD}"/>
              </a:ext>
            </a:extLst>
          </p:cNvPr>
          <p:cNvPicPr/>
          <p:nvPr/>
        </p:nvPicPr>
        <p:blipFill>
          <a:blip r:embed="rId6">
            <a:alphaModFix amt="8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" y="20806"/>
            <a:ext cx="225742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094A64-D744-4E2C-82EF-ED05889C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1757" y="6385791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8E56A-6DA6-4F18-9208-9ACC6230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D4C90ECB-0B5B-46FF-AE92-8419D5D3E778}"/>
              </a:ext>
            </a:extLst>
          </p:cNvPr>
          <p:cNvSpPr/>
          <p:nvPr/>
        </p:nvSpPr>
        <p:spPr>
          <a:xfrm>
            <a:off x="4893057" y="838476"/>
            <a:ext cx="3580476" cy="3214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5136183-B734-41E1-977A-B373EB471047}"/>
              </a:ext>
            </a:extLst>
          </p:cNvPr>
          <p:cNvSpPr/>
          <p:nvPr/>
        </p:nvSpPr>
        <p:spPr>
          <a:xfrm>
            <a:off x="7340804" y="0"/>
            <a:ext cx="4583386" cy="4032266"/>
          </a:xfrm>
          <a:prstGeom prst="ellipse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798C75-AD49-4FB7-A232-42E7A278DE7D}"/>
              </a:ext>
            </a:extLst>
          </p:cNvPr>
          <p:cNvSpPr/>
          <p:nvPr/>
        </p:nvSpPr>
        <p:spPr>
          <a:xfrm>
            <a:off x="7222836" y="2852773"/>
            <a:ext cx="4863085" cy="400522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376">
            <a:extLst>
              <a:ext uri="{FF2B5EF4-FFF2-40B4-BE49-F238E27FC236}">
                <a16:creationId xmlns:a16="http://schemas.microsoft.com/office/drawing/2014/main" id="{25469EA0-100D-4B94-9EEA-B4657A98EA39}"/>
              </a:ext>
            </a:extLst>
          </p:cNvPr>
          <p:cNvSpPr>
            <a:spLocks noEditPoints="1"/>
          </p:cNvSpPr>
          <p:nvPr/>
        </p:nvSpPr>
        <p:spPr bwMode="auto">
          <a:xfrm>
            <a:off x="763678" y="1578042"/>
            <a:ext cx="205304" cy="509037"/>
          </a:xfrm>
          <a:custGeom>
            <a:avLst/>
            <a:gdLst>
              <a:gd name="T0" fmla="*/ 238 w 362"/>
              <a:gd name="T1" fmla="*/ 496 h 903"/>
              <a:gd name="T2" fmla="*/ 275 w 362"/>
              <a:gd name="T3" fmla="*/ 527 h 903"/>
              <a:gd name="T4" fmla="*/ 297 w 362"/>
              <a:gd name="T5" fmla="*/ 571 h 903"/>
              <a:gd name="T6" fmla="*/ 300 w 362"/>
              <a:gd name="T7" fmla="*/ 623 h 903"/>
              <a:gd name="T8" fmla="*/ 281 w 362"/>
              <a:gd name="T9" fmla="*/ 668 h 903"/>
              <a:gd name="T10" fmla="*/ 247 w 362"/>
              <a:gd name="T11" fmla="*/ 702 h 903"/>
              <a:gd name="T12" fmla="*/ 150 w 362"/>
              <a:gd name="T13" fmla="*/ 417 h 903"/>
              <a:gd name="T14" fmla="*/ 107 w 362"/>
              <a:gd name="T15" fmla="*/ 395 h 903"/>
              <a:gd name="T16" fmla="*/ 75 w 362"/>
              <a:gd name="T17" fmla="*/ 359 h 903"/>
              <a:gd name="T18" fmla="*/ 60 w 362"/>
              <a:gd name="T19" fmla="*/ 311 h 903"/>
              <a:gd name="T20" fmla="*/ 67 w 362"/>
              <a:gd name="T21" fmla="*/ 261 h 903"/>
              <a:gd name="T22" fmla="*/ 93 w 362"/>
              <a:gd name="T23" fmla="*/ 219 h 903"/>
              <a:gd name="T24" fmla="*/ 131 w 362"/>
              <a:gd name="T25" fmla="*/ 191 h 903"/>
              <a:gd name="T26" fmla="*/ 211 w 362"/>
              <a:gd name="T27" fmla="*/ 184 h 903"/>
              <a:gd name="T28" fmla="*/ 255 w 362"/>
              <a:gd name="T29" fmla="*/ 206 h 903"/>
              <a:gd name="T30" fmla="*/ 286 w 362"/>
              <a:gd name="T31" fmla="*/ 243 h 903"/>
              <a:gd name="T32" fmla="*/ 301 w 362"/>
              <a:gd name="T33" fmla="*/ 290 h 903"/>
              <a:gd name="T34" fmla="*/ 310 w 362"/>
              <a:gd name="T35" fmla="*/ 322 h 903"/>
              <a:gd name="T36" fmla="*/ 337 w 362"/>
              <a:gd name="T37" fmla="*/ 330 h 903"/>
              <a:gd name="T38" fmla="*/ 359 w 362"/>
              <a:gd name="T39" fmla="*/ 313 h 903"/>
              <a:gd name="T40" fmla="*/ 354 w 362"/>
              <a:gd name="T41" fmla="*/ 253 h 903"/>
              <a:gd name="T42" fmla="*/ 318 w 362"/>
              <a:gd name="T43" fmla="*/ 184 h 903"/>
              <a:gd name="T44" fmla="*/ 257 w 362"/>
              <a:gd name="T45" fmla="*/ 137 h 903"/>
              <a:gd name="T46" fmla="*/ 211 w 362"/>
              <a:gd name="T47" fmla="*/ 23 h 903"/>
              <a:gd name="T48" fmla="*/ 192 w 362"/>
              <a:gd name="T49" fmla="*/ 2 h 903"/>
              <a:gd name="T50" fmla="*/ 163 w 362"/>
              <a:gd name="T51" fmla="*/ 5 h 903"/>
              <a:gd name="T52" fmla="*/ 150 w 362"/>
              <a:gd name="T53" fmla="*/ 30 h 903"/>
              <a:gd name="T54" fmla="*/ 92 w 362"/>
              <a:gd name="T55" fmla="*/ 144 h 903"/>
              <a:gd name="T56" fmla="*/ 34 w 362"/>
              <a:gd name="T57" fmla="*/ 196 h 903"/>
              <a:gd name="T58" fmla="*/ 2 w 362"/>
              <a:gd name="T59" fmla="*/ 268 h 903"/>
              <a:gd name="T60" fmla="*/ 7 w 362"/>
              <a:gd name="T61" fmla="*/ 349 h 903"/>
              <a:gd name="T62" fmla="*/ 43 w 362"/>
              <a:gd name="T63" fmla="*/ 418 h 903"/>
              <a:gd name="T64" fmla="*/ 105 w 362"/>
              <a:gd name="T65" fmla="*/ 465 h 903"/>
              <a:gd name="T66" fmla="*/ 141 w 362"/>
              <a:gd name="T67" fmla="*/ 715 h 903"/>
              <a:gd name="T68" fmla="*/ 99 w 362"/>
              <a:gd name="T69" fmla="*/ 690 h 903"/>
              <a:gd name="T70" fmla="*/ 71 w 362"/>
              <a:gd name="T71" fmla="*/ 651 h 903"/>
              <a:gd name="T72" fmla="*/ 60 w 362"/>
              <a:gd name="T73" fmla="*/ 602 h 903"/>
              <a:gd name="T74" fmla="*/ 46 w 362"/>
              <a:gd name="T75" fmla="*/ 577 h 903"/>
              <a:gd name="T76" fmla="*/ 19 w 362"/>
              <a:gd name="T77" fmla="*/ 575 h 903"/>
              <a:gd name="T78" fmla="*/ 0 w 362"/>
              <a:gd name="T79" fmla="*/ 596 h 903"/>
              <a:gd name="T80" fmla="*/ 11 w 362"/>
              <a:gd name="T81" fmla="*/ 666 h 903"/>
              <a:gd name="T82" fmla="*/ 54 w 362"/>
              <a:gd name="T83" fmla="*/ 730 h 903"/>
              <a:gd name="T84" fmla="*/ 119 w 362"/>
              <a:gd name="T85" fmla="*/ 772 h 903"/>
              <a:gd name="T86" fmla="*/ 153 w 362"/>
              <a:gd name="T87" fmla="*/ 885 h 903"/>
              <a:gd name="T88" fmla="*/ 174 w 362"/>
              <a:gd name="T89" fmla="*/ 903 h 903"/>
              <a:gd name="T90" fmla="*/ 202 w 362"/>
              <a:gd name="T91" fmla="*/ 894 h 903"/>
              <a:gd name="T92" fmla="*/ 211 w 362"/>
              <a:gd name="T93" fmla="*/ 779 h 903"/>
              <a:gd name="T94" fmla="*/ 283 w 362"/>
              <a:gd name="T95" fmla="*/ 750 h 903"/>
              <a:gd name="T96" fmla="*/ 336 w 362"/>
              <a:gd name="T97" fmla="*/ 694 h 903"/>
              <a:gd name="T98" fmla="*/ 361 w 362"/>
              <a:gd name="T99" fmla="*/ 619 h 903"/>
              <a:gd name="T100" fmla="*/ 350 w 362"/>
              <a:gd name="T101" fmla="*/ 538 h 903"/>
              <a:gd name="T102" fmla="*/ 307 w 362"/>
              <a:gd name="T103" fmla="*/ 474 h 903"/>
              <a:gd name="T104" fmla="*/ 242 w 362"/>
              <a:gd name="T105" fmla="*/ 432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" h="903">
                <a:moveTo>
                  <a:pt x="211" y="718"/>
                </a:moveTo>
                <a:lnTo>
                  <a:pt x="211" y="486"/>
                </a:lnTo>
                <a:lnTo>
                  <a:pt x="220" y="489"/>
                </a:lnTo>
                <a:lnTo>
                  <a:pt x="230" y="492"/>
                </a:lnTo>
                <a:lnTo>
                  <a:pt x="238" y="496"/>
                </a:lnTo>
                <a:lnTo>
                  <a:pt x="247" y="502"/>
                </a:lnTo>
                <a:lnTo>
                  <a:pt x="255" y="507"/>
                </a:lnTo>
                <a:lnTo>
                  <a:pt x="262" y="513"/>
                </a:lnTo>
                <a:lnTo>
                  <a:pt x="268" y="520"/>
                </a:lnTo>
                <a:lnTo>
                  <a:pt x="275" y="527"/>
                </a:lnTo>
                <a:lnTo>
                  <a:pt x="281" y="536"/>
                </a:lnTo>
                <a:lnTo>
                  <a:pt x="286" y="543"/>
                </a:lnTo>
                <a:lnTo>
                  <a:pt x="291" y="553"/>
                </a:lnTo>
                <a:lnTo>
                  <a:pt x="294" y="562"/>
                </a:lnTo>
                <a:lnTo>
                  <a:pt x="297" y="571"/>
                </a:lnTo>
                <a:lnTo>
                  <a:pt x="300" y="581"/>
                </a:lnTo>
                <a:lnTo>
                  <a:pt x="301" y="592"/>
                </a:lnTo>
                <a:lnTo>
                  <a:pt x="301" y="602"/>
                </a:lnTo>
                <a:lnTo>
                  <a:pt x="301" y="612"/>
                </a:lnTo>
                <a:lnTo>
                  <a:pt x="300" y="623"/>
                </a:lnTo>
                <a:lnTo>
                  <a:pt x="297" y="632"/>
                </a:lnTo>
                <a:lnTo>
                  <a:pt x="294" y="642"/>
                </a:lnTo>
                <a:lnTo>
                  <a:pt x="291" y="651"/>
                </a:lnTo>
                <a:lnTo>
                  <a:pt x="286" y="659"/>
                </a:lnTo>
                <a:lnTo>
                  <a:pt x="281" y="668"/>
                </a:lnTo>
                <a:lnTo>
                  <a:pt x="275" y="676"/>
                </a:lnTo>
                <a:lnTo>
                  <a:pt x="268" y="684"/>
                </a:lnTo>
                <a:lnTo>
                  <a:pt x="262" y="690"/>
                </a:lnTo>
                <a:lnTo>
                  <a:pt x="255" y="697"/>
                </a:lnTo>
                <a:lnTo>
                  <a:pt x="247" y="702"/>
                </a:lnTo>
                <a:lnTo>
                  <a:pt x="238" y="708"/>
                </a:lnTo>
                <a:lnTo>
                  <a:pt x="230" y="712"/>
                </a:lnTo>
                <a:lnTo>
                  <a:pt x="220" y="715"/>
                </a:lnTo>
                <a:lnTo>
                  <a:pt x="211" y="718"/>
                </a:lnTo>
                <a:close/>
                <a:moveTo>
                  <a:pt x="150" y="417"/>
                </a:moveTo>
                <a:lnTo>
                  <a:pt x="141" y="415"/>
                </a:lnTo>
                <a:lnTo>
                  <a:pt x="131" y="410"/>
                </a:lnTo>
                <a:lnTo>
                  <a:pt x="123" y="406"/>
                </a:lnTo>
                <a:lnTo>
                  <a:pt x="114" y="401"/>
                </a:lnTo>
                <a:lnTo>
                  <a:pt x="107" y="395"/>
                </a:lnTo>
                <a:lnTo>
                  <a:pt x="99" y="389"/>
                </a:lnTo>
                <a:lnTo>
                  <a:pt x="93" y="383"/>
                </a:lnTo>
                <a:lnTo>
                  <a:pt x="86" y="375"/>
                </a:lnTo>
                <a:lnTo>
                  <a:pt x="80" y="368"/>
                </a:lnTo>
                <a:lnTo>
                  <a:pt x="75" y="359"/>
                </a:lnTo>
                <a:lnTo>
                  <a:pt x="71" y="350"/>
                </a:lnTo>
                <a:lnTo>
                  <a:pt x="67" y="341"/>
                </a:lnTo>
                <a:lnTo>
                  <a:pt x="64" y="331"/>
                </a:lnTo>
                <a:lnTo>
                  <a:pt x="61" y="321"/>
                </a:lnTo>
                <a:lnTo>
                  <a:pt x="60" y="311"/>
                </a:lnTo>
                <a:lnTo>
                  <a:pt x="60" y="301"/>
                </a:lnTo>
                <a:lnTo>
                  <a:pt x="60" y="290"/>
                </a:lnTo>
                <a:lnTo>
                  <a:pt x="61" y="281"/>
                </a:lnTo>
                <a:lnTo>
                  <a:pt x="64" y="270"/>
                </a:lnTo>
                <a:lnTo>
                  <a:pt x="67" y="261"/>
                </a:lnTo>
                <a:lnTo>
                  <a:pt x="71" y="252"/>
                </a:lnTo>
                <a:lnTo>
                  <a:pt x="75" y="243"/>
                </a:lnTo>
                <a:lnTo>
                  <a:pt x="80" y="235"/>
                </a:lnTo>
                <a:lnTo>
                  <a:pt x="86" y="227"/>
                </a:lnTo>
                <a:lnTo>
                  <a:pt x="93" y="219"/>
                </a:lnTo>
                <a:lnTo>
                  <a:pt x="99" y="212"/>
                </a:lnTo>
                <a:lnTo>
                  <a:pt x="107" y="206"/>
                </a:lnTo>
                <a:lnTo>
                  <a:pt x="114" y="200"/>
                </a:lnTo>
                <a:lnTo>
                  <a:pt x="123" y="195"/>
                </a:lnTo>
                <a:lnTo>
                  <a:pt x="131" y="191"/>
                </a:lnTo>
                <a:lnTo>
                  <a:pt x="141" y="187"/>
                </a:lnTo>
                <a:lnTo>
                  <a:pt x="150" y="184"/>
                </a:lnTo>
                <a:lnTo>
                  <a:pt x="150" y="417"/>
                </a:lnTo>
                <a:close/>
                <a:moveTo>
                  <a:pt x="211" y="424"/>
                </a:moveTo>
                <a:lnTo>
                  <a:pt x="211" y="184"/>
                </a:lnTo>
                <a:lnTo>
                  <a:pt x="220" y="187"/>
                </a:lnTo>
                <a:lnTo>
                  <a:pt x="230" y="191"/>
                </a:lnTo>
                <a:lnTo>
                  <a:pt x="238" y="195"/>
                </a:lnTo>
                <a:lnTo>
                  <a:pt x="247" y="200"/>
                </a:lnTo>
                <a:lnTo>
                  <a:pt x="255" y="206"/>
                </a:lnTo>
                <a:lnTo>
                  <a:pt x="262" y="212"/>
                </a:lnTo>
                <a:lnTo>
                  <a:pt x="268" y="219"/>
                </a:lnTo>
                <a:lnTo>
                  <a:pt x="275" y="227"/>
                </a:lnTo>
                <a:lnTo>
                  <a:pt x="281" y="235"/>
                </a:lnTo>
                <a:lnTo>
                  <a:pt x="286" y="243"/>
                </a:lnTo>
                <a:lnTo>
                  <a:pt x="291" y="252"/>
                </a:lnTo>
                <a:lnTo>
                  <a:pt x="294" y="261"/>
                </a:lnTo>
                <a:lnTo>
                  <a:pt x="297" y="270"/>
                </a:lnTo>
                <a:lnTo>
                  <a:pt x="300" y="281"/>
                </a:lnTo>
                <a:lnTo>
                  <a:pt x="301" y="290"/>
                </a:lnTo>
                <a:lnTo>
                  <a:pt x="301" y="301"/>
                </a:lnTo>
                <a:lnTo>
                  <a:pt x="302" y="306"/>
                </a:lnTo>
                <a:lnTo>
                  <a:pt x="304" y="313"/>
                </a:lnTo>
                <a:lnTo>
                  <a:pt x="306" y="317"/>
                </a:lnTo>
                <a:lnTo>
                  <a:pt x="310" y="322"/>
                </a:lnTo>
                <a:lnTo>
                  <a:pt x="315" y="326"/>
                </a:lnTo>
                <a:lnTo>
                  <a:pt x="319" y="329"/>
                </a:lnTo>
                <a:lnTo>
                  <a:pt x="325" y="330"/>
                </a:lnTo>
                <a:lnTo>
                  <a:pt x="331" y="331"/>
                </a:lnTo>
                <a:lnTo>
                  <a:pt x="337" y="330"/>
                </a:lnTo>
                <a:lnTo>
                  <a:pt x="342" y="329"/>
                </a:lnTo>
                <a:lnTo>
                  <a:pt x="348" y="326"/>
                </a:lnTo>
                <a:lnTo>
                  <a:pt x="352" y="322"/>
                </a:lnTo>
                <a:lnTo>
                  <a:pt x="356" y="317"/>
                </a:lnTo>
                <a:lnTo>
                  <a:pt x="359" y="313"/>
                </a:lnTo>
                <a:lnTo>
                  <a:pt x="361" y="306"/>
                </a:lnTo>
                <a:lnTo>
                  <a:pt x="362" y="301"/>
                </a:lnTo>
                <a:lnTo>
                  <a:pt x="361" y="284"/>
                </a:lnTo>
                <a:lnTo>
                  <a:pt x="359" y="268"/>
                </a:lnTo>
                <a:lnTo>
                  <a:pt x="354" y="253"/>
                </a:lnTo>
                <a:lnTo>
                  <a:pt x="350" y="238"/>
                </a:lnTo>
                <a:lnTo>
                  <a:pt x="344" y="223"/>
                </a:lnTo>
                <a:lnTo>
                  <a:pt x="336" y="209"/>
                </a:lnTo>
                <a:lnTo>
                  <a:pt x="327" y="196"/>
                </a:lnTo>
                <a:lnTo>
                  <a:pt x="318" y="184"/>
                </a:lnTo>
                <a:lnTo>
                  <a:pt x="307" y="172"/>
                </a:lnTo>
                <a:lnTo>
                  <a:pt x="296" y="162"/>
                </a:lnTo>
                <a:lnTo>
                  <a:pt x="283" y="153"/>
                </a:lnTo>
                <a:lnTo>
                  <a:pt x="271" y="144"/>
                </a:lnTo>
                <a:lnTo>
                  <a:pt x="257" y="137"/>
                </a:lnTo>
                <a:lnTo>
                  <a:pt x="242" y="130"/>
                </a:lnTo>
                <a:lnTo>
                  <a:pt x="227" y="126"/>
                </a:lnTo>
                <a:lnTo>
                  <a:pt x="211" y="123"/>
                </a:lnTo>
                <a:lnTo>
                  <a:pt x="211" y="30"/>
                </a:lnTo>
                <a:lnTo>
                  <a:pt x="211" y="23"/>
                </a:lnTo>
                <a:lnTo>
                  <a:pt x="208" y="18"/>
                </a:lnTo>
                <a:lnTo>
                  <a:pt x="205" y="12"/>
                </a:lnTo>
                <a:lnTo>
                  <a:pt x="202" y="8"/>
                </a:lnTo>
                <a:lnTo>
                  <a:pt x="198" y="5"/>
                </a:lnTo>
                <a:lnTo>
                  <a:pt x="192" y="2"/>
                </a:lnTo>
                <a:lnTo>
                  <a:pt x="187" y="1"/>
                </a:lnTo>
                <a:lnTo>
                  <a:pt x="181" y="0"/>
                </a:lnTo>
                <a:lnTo>
                  <a:pt x="174" y="1"/>
                </a:lnTo>
                <a:lnTo>
                  <a:pt x="169" y="2"/>
                </a:lnTo>
                <a:lnTo>
                  <a:pt x="163" y="5"/>
                </a:lnTo>
                <a:lnTo>
                  <a:pt x="159" y="8"/>
                </a:lnTo>
                <a:lnTo>
                  <a:pt x="156" y="12"/>
                </a:lnTo>
                <a:lnTo>
                  <a:pt x="153" y="18"/>
                </a:lnTo>
                <a:lnTo>
                  <a:pt x="152" y="24"/>
                </a:lnTo>
                <a:lnTo>
                  <a:pt x="150" y="30"/>
                </a:lnTo>
                <a:lnTo>
                  <a:pt x="150" y="123"/>
                </a:lnTo>
                <a:lnTo>
                  <a:pt x="134" y="126"/>
                </a:lnTo>
                <a:lnTo>
                  <a:pt x="119" y="130"/>
                </a:lnTo>
                <a:lnTo>
                  <a:pt x="105" y="137"/>
                </a:lnTo>
                <a:lnTo>
                  <a:pt x="92" y="144"/>
                </a:lnTo>
                <a:lnTo>
                  <a:pt x="78" y="153"/>
                </a:lnTo>
                <a:lnTo>
                  <a:pt x="66" y="162"/>
                </a:lnTo>
                <a:lnTo>
                  <a:pt x="54" y="172"/>
                </a:lnTo>
                <a:lnTo>
                  <a:pt x="43" y="184"/>
                </a:lnTo>
                <a:lnTo>
                  <a:pt x="34" y="196"/>
                </a:lnTo>
                <a:lnTo>
                  <a:pt x="25" y="209"/>
                </a:lnTo>
                <a:lnTo>
                  <a:pt x="18" y="223"/>
                </a:lnTo>
                <a:lnTo>
                  <a:pt x="11" y="238"/>
                </a:lnTo>
                <a:lnTo>
                  <a:pt x="7" y="253"/>
                </a:lnTo>
                <a:lnTo>
                  <a:pt x="2" y="268"/>
                </a:lnTo>
                <a:lnTo>
                  <a:pt x="0" y="284"/>
                </a:lnTo>
                <a:lnTo>
                  <a:pt x="0" y="301"/>
                </a:lnTo>
                <a:lnTo>
                  <a:pt x="0" y="317"/>
                </a:lnTo>
                <a:lnTo>
                  <a:pt x="2" y="333"/>
                </a:lnTo>
                <a:lnTo>
                  <a:pt x="7" y="349"/>
                </a:lnTo>
                <a:lnTo>
                  <a:pt x="11" y="364"/>
                </a:lnTo>
                <a:lnTo>
                  <a:pt x="18" y="378"/>
                </a:lnTo>
                <a:lnTo>
                  <a:pt x="25" y="392"/>
                </a:lnTo>
                <a:lnTo>
                  <a:pt x="34" y="405"/>
                </a:lnTo>
                <a:lnTo>
                  <a:pt x="43" y="418"/>
                </a:lnTo>
                <a:lnTo>
                  <a:pt x="54" y="430"/>
                </a:lnTo>
                <a:lnTo>
                  <a:pt x="66" y="439"/>
                </a:lnTo>
                <a:lnTo>
                  <a:pt x="78" y="449"/>
                </a:lnTo>
                <a:lnTo>
                  <a:pt x="92" y="458"/>
                </a:lnTo>
                <a:lnTo>
                  <a:pt x="105" y="465"/>
                </a:lnTo>
                <a:lnTo>
                  <a:pt x="119" y="470"/>
                </a:lnTo>
                <a:lnTo>
                  <a:pt x="134" y="476"/>
                </a:lnTo>
                <a:lnTo>
                  <a:pt x="150" y="479"/>
                </a:lnTo>
                <a:lnTo>
                  <a:pt x="150" y="718"/>
                </a:lnTo>
                <a:lnTo>
                  <a:pt x="141" y="715"/>
                </a:lnTo>
                <a:lnTo>
                  <a:pt x="131" y="712"/>
                </a:lnTo>
                <a:lnTo>
                  <a:pt x="123" y="708"/>
                </a:lnTo>
                <a:lnTo>
                  <a:pt x="114" y="702"/>
                </a:lnTo>
                <a:lnTo>
                  <a:pt x="107" y="697"/>
                </a:lnTo>
                <a:lnTo>
                  <a:pt x="99" y="690"/>
                </a:lnTo>
                <a:lnTo>
                  <a:pt x="93" y="684"/>
                </a:lnTo>
                <a:lnTo>
                  <a:pt x="86" y="676"/>
                </a:lnTo>
                <a:lnTo>
                  <a:pt x="80" y="668"/>
                </a:lnTo>
                <a:lnTo>
                  <a:pt x="75" y="660"/>
                </a:lnTo>
                <a:lnTo>
                  <a:pt x="71" y="651"/>
                </a:lnTo>
                <a:lnTo>
                  <a:pt x="67" y="642"/>
                </a:lnTo>
                <a:lnTo>
                  <a:pt x="64" y="632"/>
                </a:lnTo>
                <a:lnTo>
                  <a:pt x="61" y="623"/>
                </a:lnTo>
                <a:lnTo>
                  <a:pt x="60" y="612"/>
                </a:lnTo>
                <a:lnTo>
                  <a:pt x="60" y="602"/>
                </a:lnTo>
                <a:lnTo>
                  <a:pt x="59" y="596"/>
                </a:lnTo>
                <a:lnTo>
                  <a:pt x="58" y="591"/>
                </a:lnTo>
                <a:lnTo>
                  <a:pt x="55" y="585"/>
                </a:lnTo>
                <a:lnTo>
                  <a:pt x="52" y="581"/>
                </a:lnTo>
                <a:lnTo>
                  <a:pt x="46" y="577"/>
                </a:lnTo>
                <a:lnTo>
                  <a:pt x="42" y="575"/>
                </a:lnTo>
                <a:lnTo>
                  <a:pt x="36" y="572"/>
                </a:lnTo>
                <a:lnTo>
                  <a:pt x="30" y="571"/>
                </a:lnTo>
                <a:lnTo>
                  <a:pt x="24" y="572"/>
                </a:lnTo>
                <a:lnTo>
                  <a:pt x="19" y="575"/>
                </a:lnTo>
                <a:lnTo>
                  <a:pt x="13" y="577"/>
                </a:lnTo>
                <a:lnTo>
                  <a:pt x="9" y="581"/>
                </a:lnTo>
                <a:lnTo>
                  <a:pt x="5" y="585"/>
                </a:lnTo>
                <a:lnTo>
                  <a:pt x="2" y="591"/>
                </a:lnTo>
                <a:lnTo>
                  <a:pt x="0" y="596"/>
                </a:lnTo>
                <a:lnTo>
                  <a:pt x="0" y="602"/>
                </a:lnTo>
                <a:lnTo>
                  <a:pt x="0" y="619"/>
                </a:lnTo>
                <a:lnTo>
                  <a:pt x="2" y="635"/>
                </a:lnTo>
                <a:lnTo>
                  <a:pt x="7" y="651"/>
                </a:lnTo>
                <a:lnTo>
                  <a:pt x="11" y="666"/>
                </a:lnTo>
                <a:lnTo>
                  <a:pt x="18" y="680"/>
                </a:lnTo>
                <a:lnTo>
                  <a:pt x="25" y="694"/>
                </a:lnTo>
                <a:lnTo>
                  <a:pt x="34" y="706"/>
                </a:lnTo>
                <a:lnTo>
                  <a:pt x="43" y="719"/>
                </a:lnTo>
                <a:lnTo>
                  <a:pt x="54" y="730"/>
                </a:lnTo>
                <a:lnTo>
                  <a:pt x="66" y="741"/>
                </a:lnTo>
                <a:lnTo>
                  <a:pt x="78" y="750"/>
                </a:lnTo>
                <a:lnTo>
                  <a:pt x="92" y="759"/>
                </a:lnTo>
                <a:lnTo>
                  <a:pt x="105" y="765"/>
                </a:lnTo>
                <a:lnTo>
                  <a:pt x="119" y="772"/>
                </a:lnTo>
                <a:lnTo>
                  <a:pt x="134" y="776"/>
                </a:lnTo>
                <a:lnTo>
                  <a:pt x="150" y="779"/>
                </a:lnTo>
                <a:lnTo>
                  <a:pt x="150" y="873"/>
                </a:lnTo>
                <a:lnTo>
                  <a:pt x="152" y="879"/>
                </a:lnTo>
                <a:lnTo>
                  <a:pt x="153" y="885"/>
                </a:lnTo>
                <a:lnTo>
                  <a:pt x="156" y="890"/>
                </a:lnTo>
                <a:lnTo>
                  <a:pt x="159" y="894"/>
                </a:lnTo>
                <a:lnTo>
                  <a:pt x="163" y="897"/>
                </a:lnTo>
                <a:lnTo>
                  <a:pt x="169" y="901"/>
                </a:lnTo>
                <a:lnTo>
                  <a:pt x="174" y="903"/>
                </a:lnTo>
                <a:lnTo>
                  <a:pt x="181" y="903"/>
                </a:lnTo>
                <a:lnTo>
                  <a:pt x="187" y="903"/>
                </a:lnTo>
                <a:lnTo>
                  <a:pt x="192" y="901"/>
                </a:lnTo>
                <a:lnTo>
                  <a:pt x="198" y="897"/>
                </a:lnTo>
                <a:lnTo>
                  <a:pt x="202" y="894"/>
                </a:lnTo>
                <a:lnTo>
                  <a:pt x="205" y="890"/>
                </a:lnTo>
                <a:lnTo>
                  <a:pt x="208" y="885"/>
                </a:lnTo>
                <a:lnTo>
                  <a:pt x="211" y="879"/>
                </a:lnTo>
                <a:lnTo>
                  <a:pt x="211" y="873"/>
                </a:lnTo>
                <a:lnTo>
                  <a:pt x="211" y="779"/>
                </a:lnTo>
                <a:lnTo>
                  <a:pt x="227" y="776"/>
                </a:lnTo>
                <a:lnTo>
                  <a:pt x="242" y="772"/>
                </a:lnTo>
                <a:lnTo>
                  <a:pt x="257" y="765"/>
                </a:lnTo>
                <a:lnTo>
                  <a:pt x="271" y="758"/>
                </a:lnTo>
                <a:lnTo>
                  <a:pt x="283" y="750"/>
                </a:lnTo>
                <a:lnTo>
                  <a:pt x="296" y="741"/>
                </a:lnTo>
                <a:lnTo>
                  <a:pt x="307" y="730"/>
                </a:lnTo>
                <a:lnTo>
                  <a:pt x="318" y="719"/>
                </a:lnTo>
                <a:lnTo>
                  <a:pt x="327" y="706"/>
                </a:lnTo>
                <a:lnTo>
                  <a:pt x="336" y="694"/>
                </a:lnTo>
                <a:lnTo>
                  <a:pt x="344" y="680"/>
                </a:lnTo>
                <a:lnTo>
                  <a:pt x="350" y="666"/>
                </a:lnTo>
                <a:lnTo>
                  <a:pt x="354" y="651"/>
                </a:lnTo>
                <a:lnTo>
                  <a:pt x="359" y="635"/>
                </a:lnTo>
                <a:lnTo>
                  <a:pt x="361" y="619"/>
                </a:lnTo>
                <a:lnTo>
                  <a:pt x="362" y="602"/>
                </a:lnTo>
                <a:lnTo>
                  <a:pt x="361" y="585"/>
                </a:lnTo>
                <a:lnTo>
                  <a:pt x="359" y="569"/>
                </a:lnTo>
                <a:lnTo>
                  <a:pt x="354" y="553"/>
                </a:lnTo>
                <a:lnTo>
                  <a:pt x="350" y="538"/>
                </a:lnTo>
                <a:lnTo>
                  <a:pt x="344" y="524"/>
                </a:lnTo>
                <a:lnTo>
                  <a:pt x="336" y="510"/>
                </a:lnTo>
                <a:lnTo>
                  <a:pt x="327" y="497"/>
                </a:lnTo>
                <a:lnTo>
                  <a:pt x="318" y="484"/>
                </a:lnTo>
                <a:lnTo>
                  <a:pt x="307" y="474"/>
                </a:lnTo>
                <a:lnTo>
                  <a:pt x="296" y="463"/>
                </a:lnTo>
                <a:lnTo>
                  <a:pt x="283" y="453"/>
                </a:lnTo>
                <a:lnTo>
                  <a:pt x="271" y="445"/>
                </a:lnTo>
                <a:lnTo>
                  <a:pt x="257" y="438"/>
                </a:lnTo>
                <a:lnTo>
                  <a:pt x="242" y="432"/>
                </a:lnTo>
                <a:lnTo>
                  <a:pt x="227" y="428"/>
                </a:lnTo>
                <a:lnTo>
                  <a:pt x="211" y="4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05FA03-897B-4B3D-A1EA-A8068939D197}"/>
              </a:ext>
            </a:extLst>
          </p:cNvPr>
          <p:cNvSpPr/>
          <p:nvPr/>
        </p:nvSpPr>
        <p:spPr>
          <a:xfrm>
            <a:off x="0" y="98665"/>
            <a:ext cx="4489016" cy="9174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Rezultatele proiectului</a:t>
            </a:r>
            <a:endParaRPr 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159F72-3F81-4D65-B763-9222694CC88A}"/>
              </a:ext>
            </a:extLst>
          </p:cNvPr>
          <p:cNvSpPr/>
          <p:nvPr/>
        </p:nvSpPr>
        <p:spPr>
          <a:xfrm>
            <a:off x="199586" y="1052166"/>
            <a:ext cx="218700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o-RO" b="1" dirty="0">
                <a:ea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en-150" b="1" dirty="0">
                <a:ea typeface="Calibri" panose="020F0502020204030204" pitchFamily="34" charset="0"/>
                <a:cs typeface="Calibri" panose="020F0502020204030204" pitchFamily="34" charset="0"/>
              </a:rPr>
              <a:t>268 de list</a:t>
            </a:r>
            <a:r>
              <a:rPr lang="ro-RO" b="1" dirty="0">
                <a:ea typeface="Calibri" panose="020F0502020204030204" pitchFamily="34" charset="0"/>
                <a:cs typeface="Calibri" panose="020F0502020204030204" pitchFamily="34" charset="0"/>
              </a:rPr>
              <a:t>ări.</a:t>
            </a:r>
            <a:endParaRPr lang="en-GB" b="1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88AD9-9B75-4F32-BB05-018AF2519A7D}"/>
              </a:ext>
            </a:extLst>
          </p:cNvPr>
          <p:cNvSpPr/>
          <p:nvPr/>
        </p:nvSpPr>
        <p:spPr>
          <a:xfrm>
            <a:off x="241023" y="1500101"/>
            <a:ext cx="328224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Prețul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minim pe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noapte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: 81 lei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9DEFAD-DE32-4592-847F-63EADC22BC7B}"/>
              </a:ext>
            </a:extLst>
          </p:cNvPr>
          <p:cNvSpPr/>
          <p:nvPr/>
        </p:nvSpPr>
        <p:spPr>
          <a:xfrm>
            <a:off x="259778" y="1875417"/>
            <a:ext cx="347877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Prețul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maxim pe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noapte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: 550 lei; </a:t>
            </a:r>
            <a:endParaRPr lang="en-GB" b="1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CB2742-5E3F-486B-BCD4-3CEC343B7380}"/>
              </a:ext>
            </a:extLst>
          </p:cNvPr>
          <p:cNvSpPr/>
          <p:nvPr/>
        </p:nvSpPr>
        <p:spPr>
          <a:xfrm>
            <a:off x="230438" y="2370061"/>
            <a:ext cx="303781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Media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prețurilor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: 204.60 lei;</a:t>
            </a:r>
            <a:endParaRPr lang="en-GB" b="1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4E9DC6-34BC-44A0-8E60-1E748E728F05}"/>
              </a:ext>
            </a:extLst>
          </p:cNvPr>
          <p:cNvSpPr/>
          <p:nvPr/>
        </p:nvSpPr>
        <p:spPr>
          <a:xfrm>
            <a:off x="274910" y="2819976"/>
            <a:ext cx="390215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Suma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tuturor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prețurilor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: 54833.37 lei;</a:t>
            </a:r>
            <a:endParaRPr lang="en-GB" b="1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E49EF-77A3-49A7-8C84-E3CDE8786A9F}"/>
              </a:ext>
            </a:extLst>
          </p:cNvPr>
          <p:cNvSpPr/>
          <p:nvPr/>
        </p:nvSpPr>
        <p:spPr>
          <a:xfrm>
            <a:off x="144640" y="3205273"/>
            <a:ext cx="6096000" cy="3829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150" dirty="0">
                <a:latin typeface="UT Sans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Prețurile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valoare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de 140.00 au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reprezentat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25% din total;</a:t>
            </a:r>
            <a:endParaRPr lang="en-GB" b="1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9B253A-56EA-4676-8F47-125C1F7556C1}"/>
              </a:ext>
            </a:extLst>
          </p:cNvPr>
          <p:cNvSpPr/>
          <p:nvPr/>
        </p:nvSpPr>
        <p:spPr>
          <a:xfrm>
            <a:off x="144640" y="3689923"/>
            <a:ext cx="578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Prețurile în valoare de 187.50 au reprezentat 50%din total;</a:t>
            </a:r>
            <a:endParaRPr lang="en-GB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A8BB0B-C87B-402E-8648-8DAB2B77D2AB}"/>
              </a:ext>
            </a:extLst>
          </p:cNvPr>
          <p:cNvSpPr/>
          <p:nvPr/>
        </p:nvSpPr>
        <p:spPr>
          <a:xfrm>
            <a:off x="142555" y="4240742"/>
            <a:ext cx="6096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Prețurile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valoare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de 242.00 au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reprezentat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75% din total;</a:t>
            </a:r>
            <a:endParaRPr lang="en-GB" b="1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D6609-21EB-462A-BB56-801692E30B56}"/>
              </a:ext>
            </a:extLst>
          </p:cNvPr>
          <p:cNvSpPr/>
          <p:nvPr/>
        </p:nvSpPr>
        <p:spPr>
          <a:xfrm>
            <a:off x="166534" y="4754203"/>
            <a:ext cx="508773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Prețul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determinat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de ML a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fost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medie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de 114 lei;</a:t>
            </a:r>
            <a:endParaRPr lang="en-GB" b="1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C9F7F6-0660-4C25-B161-19B097261A74}"/>
              </a:ext>
            </a:extLst>
          </p:cNvPr>
          <p:cNvSpPr/>
          <p:nvPr/>
        </p:nvSpPr>
        <p:spPr>
          <a:xfrm>
            <a:off x="152272" y="5311662"/>
            <a:ext cx="6096000" cy="9766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Zonele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cele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căutate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sunt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Centrul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Vechi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Tractoru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, Bartolomeu, Astra, Zona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Gării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resul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cartierelor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ordinea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a typeface="Calibri" panose="020F0502020204030204" pitchFamily="34" charset="0"/>
                <a:cs typeface="Calibri" panose="020F0502020204030204" pitchFamily="34" charset="0"/>
              </a:rPr>
              <a:t>enumerată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b="1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D14BE4-CBDE-44D7-934C-4504C29F7C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16674" y="581389"/>
            <a:ext cx="3580476" cy="17980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528CB53-E1CC-4FDD-A021-E46D9857D7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05779" y="3885602"/>
            <a:ext cx="3849648" cy="20887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3A5CF22-2518-4D5B-902C-A63285C7F8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76412" y="1832560"/>
            <a:ext cx="2373370" cy="1335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101153-8D17-4064-9E9B-AC0D2A79753C}"/>
              </a:ext>
            </a:extLst>
          </p:cNvPr>
          <p:cNvSpPr txBox="1"/>
          <p:nvPr/>
        </p:nvSpPr>
        <p:spPr>
          <a:xfrm>
            <a:off x="6096000" y="3313651"/>
            <a:ext cx="1244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b="1" dirty="0"/>
              <a:t>Încadrarea zonelor</a:t>
            </a:r>
            <a:endParaRPr lang="en-GB" sz="1000" b="1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A6261-84CE-4C4C-A173-4A9A7FE5B145}"/>
              </a:ext>
            </a:extLst>
          </p:cNvPr>
          <p:cNvSpPr txBox="1"/>
          <p:nvPr/>
        </p:nvSpPr>
        <p:spPr>
          <a:xfrm>
            <a:off x="8473493" y="2395094"/>
            <a:ext cx="251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b="1" i="1" dirty="0"/>
              <a:t>Graficul rezultat după aplicarea regresiei liniare</a:t>
            </a:r>
            <a:endParaRPr lang="en-GB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11B14-A538-4E1F-A7A0-F5E784FD64DD}"/>
              </a:ext>
            </a:extLst>
          </p:cNvPr>
          <p:cNvSpPr txBox="1"/>
          <p:nvPr/>
        </p:nvSpPr>
        <p:spPr>
          <a:xfrm>
            <a:off x="8473494" y="6115050"/>
            <a:ext cx="2356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b="1" i="1" dirty="0"/>
              <a:t>Vizualizarea prețurilor în funcție de dată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110179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BA699CA6-4732-41E4-9B3C-C6F45A724D6C}"/>
              </a:ext>
            </a:extLst>
          </p:cNvPr>
          <p:cNvSpPr/>
          <p:nvPr/>
        </p:nvSpPr>
        <p:spPr>
          <a:xfrm>
            <a:off x="543610" y="5118250"/>
            <a:ext cx="745975" cy="745975"/>
          </a:xfrm>
          <a:prstGeom prst="ellipse">
            <a:avLst/>
          </a:prstGeom>
          <a:solidFill>
            <a:srgbClr val="42BA97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8485363" y="136525"/>
            <a:ext cx="3387014" cy="6496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8911774" y="147826"/>
            <a:ext cx="10808351" cy="553998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lIns="0" tIns="0" rIns="0" bIns="0" rtlCol="0" anchor="t">
            <a:spAutoFit/>
          </a:bodyPr>
          <a:lstStyle/>
          <a:p>
            <a:r>
              <a:rPr lang="en-150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3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  <a:r>
              <a:rPr lang="en-150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</a:t>
            </a:r>
            <a:r>
              <a:rPr lang="en-150" sz="3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  <a:r>
              <a:rPr lang="en-GB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</a:t>
            </a:r>
            <a:r>
              <a:rPr lang="en-150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</a:t>
            </a:r>
            <a:r>
              <a:rPr lang="en-GB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</a:t>
            </a:r>
            <a:r>
              <a:rPr lang="en-150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en-GB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</a:t>
            </a:r>
            <a:r>
              <a:rPr lang="en-150" sz="3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  <a:r>
              <a:rPr lang="en-GB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</a:t>
            </a:r>
            <a:endParaRPr 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F91E82-2914-42E0-9AB0-E0467A788939}"/>
              </a:ext>
            </a:extLst>
          </p:cNvPr>
          <p:cNvSpPr txBox="1"/>
          <p:nvPr/>
        </p:nvSpPr>
        <p:spPr>
          <a:xfrm>
            <a:off x="1546415" y="786213"/>
            <a:ext cx="443463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o-RO" b="1" u="sng" dirty="0">
                <a:hlinkClick r:id="rId2"/>
              </a:rPr>
              <a:t>Czeslaw</a:t>
            </a:r>
            <a:r>
              <a:rPr lang="ro-RO" b="1" dirty="0"/>
              <a:t> Adamiak,</a:t>
            </a:r>
            <a:r>
              <a:rPr lang="ro-RO" b="1" i="1" dirty="0"/>
              <a:t> Airbnb Offer in Spain - Spatial Analysis of the Pattern and Determinants of Its Distribution</a:t>
            </a:r>
            <a:r>
              <a:rPr lang="ro-RO" b="1" dirty="0"/>
              <a:t>.</a:t>
            </a:r>
            <a:endParaRPr lang="en-US" sz="16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BC2701-F951-40F2-94C5-EED0206FF3B9}"/>
              </a:ext>
            </a:extLst>
          </p:cNvPr>
          <p:cNvSpPr txBox="1"/>
          <p:nvPr/>
        </p:nvSpPr>
        <p:spPr>
          <a:xfrm>
            <a:off x="1485900" y="2047462"/>
            <a:ext cx="443463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b="1" dirty="0" err="1"/>
              <a:t>Kristóf</a:t>
            </a:r>
            <a:r>
              <a:rPr lang="en-US" b="1" dirty="0"/>
              <a:t> </a:t>
            </a:r>
            <a:r>
              <a:rPr lang="en-US" b="1" dirty="0" err="1"/>
              <a:t>Gyódi</a:t>
            </a:r>
            <a:r>
              <a:rPr lang="en-US" b="1" dirty="0"/>
              <a:t>. </a:t>
            </a:r>
            <a:r>
              <a:rPr lang="en-US" b="1" i="1" dirty="0"/>
              <a:t>Airbnb and the Hotel Industry in Warsaw An </a:t>
            </a:r>
            <a:r>
              <a:rPr lang="en-US" b="1" i="1" dirty="0" err="1"/>
              <a:t>Exemple</a:t>
            </a:r>
            <a:r>
              <a:rPr lang="en-US" b="1" i="1" dirty="0"/>
              <a:t> of the Sharing Economy?</a:t>
            </a:r>
            <a:endParaRPr lang="en-GB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511ED0-8514-4262-A024-C99E145CC340}"/>
              </a:ext>
            </a:extLst>
          </p:cNvPr>
          <p:cNvSpPr txBox="1"/>
          <p:nvPr/>
        </p:nvSpPr>
        <p:spPr>
          <a:xfrm>
            <a:off x="1485900" y="2955737"/>
            <a:ext cx="443463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b="1" dirty="0" err="1"/>
              <a:t>Quattrone</a:t>
            </a:r>
            <a:r>
              <a:rPr lang="en-US" b="1" dirty="0"/>
              <a:t>, G.; </a:t>
            </a:r>
            <a:r>
              <a:rPr lang="en-US" b="1" dirty="0" err="1"/>
              <a:t>Prosepio</a:t>
            </a:r>
            <a:r>
              <a:rPr lang="en-US" b="1" dirty="0"/>
              <a:t>, D.; </a:t>
            </a:r>
            <a:r>
              <a:rPr lang="en-US" b="1" dirty="0" err="1"/>
              <a:t>Quercia</a:t>
            </a:r>
            <a:r>
              <a:rPr lang="en-US" b="1" dirty="0"/>
              <a:t>, D.; Capra, L.; </a:t>
            </a:r>
            <a:r>
              <a:rPr lang="en-US" b="1" dirty="0" err="1"/>
              <a:t>Musolesi</a:t>
            </a:r>
            <a:r>
              <a:rPr lang="en-US" b="1" dirty="0"/>
              <a:t>, M. </a:t>
            </a:r>
            <a:r>
              <a:rPr lang="en-US" b="1" i="1" dirty="0"/>
              <a:t>Who Benefits from the        " Sharing" Economy of Airbnb? In Proceedings of the 25th International Conference on World Wide Web - WWW</a:t>
            </a:r>
            <a:r>
              <a:rPr lang="en-US" b="1" dirty="0"/>
              <a:t> </a:t>
            </a:r>
            <a:r>
              <a:rPr lang="en-GB" b="1" dirty="0"/>
              <a:t>16, </a:t>
            </a:r>
            <a:r>
              <a:rPr lang="en-GB" b="1" dirty="0" err="1"/>
              <a:t>Montréal,QC</a:t>
            </a:r>
            <a:r>
              <a:rPr lang="en-GB" b="1" dirty="0"/>
              <a:t>, Canada, 11–15 April 2016; ACM Press: New York, NY, USA, 2016; pp. 1385–1394 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944A8F-5788-4D90-8C91-792DAADAA972}"/>
              </a:ext>
            </a:extLst>
          </p:cNvPr>
          <p:cNvSpPr/>
          <p:nvPr/>
        </p:nvSpPr>
        <p:spPr>
          <a:xfrm>
            <a:off x="516017" y="867342"/>
            <a:ext cx="745975" cy="745975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E48A7E-DB8A-430A-820A-0879B1B68102}"/>
              </a:ext>
            </a:extLst>
          </p:cNvPr>
          <p:cNvSpPr/>
          <p:nvPr/>
        </p:nvSpPr>
        <p:spPr>
          <a:xfrm>
            <a:off x="514433" y="1995336"/>
            <a:ext cx="745975" cy="74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66A7EB5-8A43-4641-98D4-3B9EAC2A68FB}"/>
              </a:ext>
            </a:extLst>
          </p:cNvPr>
          <p:cNvSpPr/>
          <p:nvPr/>
        </p:nvSpPr>
        <p:spPr>
          <a:xfrm>
            <a:off x="543610" y="3119335"/>
            <a:ext cx="745975" cy="74597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946657-FF9B-45CD-BD89-C30003057554}"/>
              </a:ext>
            </a:extLst>
          </p:cNvPr>
          <p:cNvGrpSpPr/>
          <p:nvPr/>
        </p:nvGrpSpPr>
        <p:grpSpPr>
          <a:xfrm>
            <a:off x="6971879" y="5281396"/>
            <a:ext cx="185737" cy="285750"/>
            <a:chOff x="7666038" y="5922963"/>
            <a:chExt cx="185737" cy="285750"/>
          </a:xfrm>
          <a:solidFill>
            <a:schemeClr val="bg1"/>
          </a:solidFill>
        </p:grpSpPr>
        <p:sp>
          <p:nvSpPr>
            <p:cNvPr id="66" name="Freeform 3584">
              <a:extLst>
                <a:ext uri="{FF2B5EF4-FFF2-40B4-BE49-F238E27FC236}">
                  <a16:creationId xmlns:a16="http://schemas.microsoft.com/office/drawing/2014/main" id="{0DA3CCBE-7AEC-4476-BE14-5E2527C7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850" y="5922963"/>
              <a:ext cx="95250" cy="95250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585">
              <a:extLst>
                <a:ext uri="{FF2B5EF4-FFF2-40B4-BE49-F238E27FC236}">
                  <a16:creationId xmlns:a16="http://schemas.microsoft.com/office/drawing/2014/main" id="{6F789699-7E36-47F2-8815-F2D141F97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6027738"/>
              <a:ext cx="142875" cy="180975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586">
              <a:extLst>
                <a:ext uri="{FF2B5EF4-FFF2-40B4-BE49-F238E27FC236}">
                  <a16:creationId xmlns:a16="http://schemas.microsoft.com/office/drawing/2014/main" id="{CE31EB4A-1CE9-4027-A17B-BC0EF803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6103938"/>
              <a:ext cx="47625" cy="1047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391">
            <a:extLst>
              <a:ext uri="{FF2B5EF4-FFF2-40B4-BE49-F238E27FC236}">
                <a16:creationId xmlns:a16="http://schemas.microsoft.com/office/drawing/2014/main" id="{D9EFD648-63C5-402B-A178-446B67944BD1}"/>
              </a:ext>
            </a:extLst>
          </p:cNvPr>
          <p:cNvSpPr>
            <a:spLocks noEditPoints="1"/>
          </p:cNvSpPr>
          <p:nvPr/>
        </p:nvSpPr>
        <p:spPr bwMode="auto">
          <a:xfrm>
            <a:off x="9483547" y="5279808"/>
            <a:ext cx="287338" cy="287338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54CD7E-FD9E-4244-ACAC-5B10ECB725A7}"/>
              </a:ext>
            </a:extLst>
          </p:cNvPr>
          <p:cNvGrpSpPr/>
          <p:nvPr/>
        </p:nvGrpSpPr>
        <p:grpSpPr>
          <a:xfrm>
            <a:off x="8201200" y="5317908"/>
            <a:ext cx="284163" cy="212725"/>
            <a:chOff x="7610475" y="3671888"/>
            <a:chExt cx="284163" cy="212725"/>
          </a:xfrm>
          <a:solidFill>
            <a:schemeClr val="bg1"/>
          </a:solidFill>
        </p:grpSpPr>
        <p:sp>
          <p:nvSpPr>
            <p:cNvPr id="71" name="Freeform 3248">
              <a:extLst>
                <a:ext uri="{FF2B5EF4-FFF2-40B4-BE49-F238E27FC236}">
                  <a16:creationId xmlns:a16="http://schemas.microsoft.com/office/drawing/2014/main" id="{502A43FC-2077-4E54-84EA-8DD28C60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3689350"/>
              <a:ext cx="50800" cy="177800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249">
              <a:extLst>
                <a:ext uri="{FF2B5EF4-FFF2-40B4-BE49-F238E27FC236}">
                  <a16:creationId xmlns:a16="http://schemas.microsoft.com/office/drawing/2014/main" id="{DCB3DC6C-57AD-4C29-B0A3-4CC9D71B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3708400"/>
              <a:ext cx="46038" cy="141288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50">
              <a:extLst>
                <a:ext uri="{FF2B5EF4-FFF2-40B4-BE49-F238E27FC236}">
                  <a16:creationId xmlns:a16="http://schemas.microsoft.com/office/drawing/2014/main" id="{81B70DAF-34D8-4EF9-B637-07F3F5C4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3725863"/>
              <a:ext cx="39688" cy="104775"/>
            </a:xfrm>
            <a:custGeom>
              <a:avLst/>
              <a:gdLst>
                <a:gd name="T0" fmla="*/ 123 w 124"/>
                <a:gd name="T1" fmla="*/ 150 h 331"/>
                <a:gd name="T2" fmla="*/ 120 w 124"/>
                <a:gd name="T3" fmla="*/ 123 h 331"/>
                <a:gd name="T4" fmla="*/ 113 w 124"/>
                <a:gd name="T5" fmla="*/ 97 h 331"/>
                <a:gd name="T6" fmla="*/ 102 w 124"/>
                <a:gd name="T7" fmla="*/ 72 h 331"/>
                <a:gd name="T8" fmla="*/ 88 w 124"/>
                <a:gd name="T9" fmla="*/ 51 h 331"/>
                <a:gd name="T10" fmla="*/ 72 w 124"/>
                <a:gd name="T11" fmla="*/ 33 h 331"/>
                <a:gd name="T12" fmla="*/ 53 w 124"/>
                <a:gd name="T13" fmla="*/ 17 h 331"/>
                <a:gd name="T14" fmla="*/ 31 w 124"/>
                <a:gd name="T15" fmla="*/ 5 h 331"/>
                <a:gd name="T16" fmla="*/ 16 w 124"/>
                <a:gd name="T17" fmla="*/ 0 h 331"/>
                <a:gd name="T18" fmla="*/ 11 w 124"/>
                <a:gd name="T19" fmla="*/ 0 h 331"/>
                <a:gd name="T20" fmla="*/ 6 w 124"/>
                <a:gd name="T21" fmla="*/ 3 h 331"/>
                <a:gd name="T22" fmla="*/ 3 w 124"/>
                <a:gd name="T23" fmla="*/ 7 h 331"/>
                <a:gd name="T24" fmla="*/ 0 w 124"/>
                <a:gd name="T25" fmla="*/ 12 h 331"/>
                <a:gd name="T26" fmla="*/ 0 w 124"/>
                <a:gd name="T27" fmla="*/ 18 h 331"/>
                <a:gd name="T28" fmla="*/ 3 w 124"/>
                <a:gd name="T29" fmla="*/ 23 h 331"/>
                <a:gd name="T30" fmla="*/ 8 w 124"/>
                <a:gd name="T31" fmla="*/ 27 h 331"/>
                <a:gd name="T32" fmla="*/ 20 w 124"/>
                <a:gd name="T33" fmla="*/ 32 h 331"/>
                <a:gd name="T34" fmla="*/ 37 w 124"/>
                <a:gd name="T35" fmla="*/ 42 h 331"/>
                <a:gd name="T36" fmla="*/ 52 w 124"/>
                <a:gd name="T37" fmla="*/ 55 h 331"/>
                <a:gd name="T38" fmla="*/ 66 w 124"/>
                <a:gd name="T39" fmla="*/ 70 h 331"/>
                <a:gd name="T40" fmla="*/ 76 w 124"/>
                <a:gd name="T41" fmla="*/ 88 h 331"/>
                <a:gd name="T42" fmla="*/ 85 w 124"/>
                <a:gd name="T43" fmla="*/ 109 h 331"/>
                <a:gd name="T44" fmla="*/ 91 w 124"/>
                <a:gd name="T45" fmla="*/ 130 h 331"/>
                <a:gd name="T46" fmla="*/ 93 w 124"/>
                <a:gd name="T47" fmla="*/ 154 h 331"/>
                <a:gd name="T48" fmla="*/ 93 w 124"/>
                <a:gd name="T49" fmla="*/ 177 h 331"/>
                <a:gd name="T50" fmla="*/ 91 w 124"/>
                <a:gd name="T51" fmla="*/ 201 h 331"/>
                <a:gd name="T52" fmla="*/ 85 w 124"/>
                <a:gd name="T53" fmla="*/ 222 h 331"/>
                <a:gd name="T54" fmla="*/ 76 w 124"/>
                <a:gd name="T55" fmla="*/ 242 h 331"/>
                <a:gd name="T56" fmla="*/ 66 w 124"/>
                <a:gd name="T57" fmla="*/ 260 h 331"/>
                <a:gd name="T58" fmla="*/ 52 w 124"/>
                <a:gd name="T59" fmla="*/ 276 h 331"/>
                <a:gd name="T60" fmla="*/ 37 w 124"/>
                <a:gd name="T61" fmla="*/ 288 h 331"/>
                <a:gd name="T62" fmla="*/ 20 w 124"/>
                <a:gd name="T63" fmla="*/ 298 h 331"/>
                <a:gd name="T64" fmla="*/ 8 w 124"/>
                <a:gd name="T65" fmla="*/ 303 h 331"/>
                <a:gd name="T66" fmla="*/ 3 w 124"/>
                <a:gd name="T67" fmla="*/ 307 h 331"/>
                <a:gd name="T68" fmla="*/ 0 w 124"/>
                <a:gd name="T69" fmla="*/ 312 h 331"/>
                <a:gd name="T70" fmla="*/ 0 w 124"/>
                <a:gd name="T71" fmla="*/ 318 h 331"/>
                <a:gd name="T72" fmla="*/ 3 w 124"/>
                <a:gd name="T73" fmla="*/ 325 h 331"/>
                <a:gd name="T74" fmla="*/ 10 w 124"/>
                <a:gd name="T75" fmla="*/ 330 h 331"/>
                <a:gd name="T76" fmla="*/ 17 w 124"/>
                <a:gd name="T77" fmla="*/ 331 h 331"/>
                <a:gd name="T78" fmla="*/ 31 w 124"/>
                <a:gd name="T79" fmla="*/ 326 h 331"/>
                <a:gd name="T80" fmla="*/ 53 w 124"/>
                <a:gd name="T81" fmla="*/ 314 h 331"/>
                <a:gd name="T82" fmla="*/ 72 w 124"/>
                <a:gd name="T83" fmla="*/ 298 h 331"/>
                <a:gd name="T84" fmla="*/ 88 w 124"/>
                <a:gd name="T85" fmla="*/ 279 h 331"/>
                <a:gd name="T86" fmla="*/ 102 w 124"/>
                <a:gd name="T87" fmla="*/ 257 h 331"/>
                <a:gd name="T88" fmla="*/ 113 w 124"/>
                <a:gd name="T89" fmla="*/ 234 h 331"/>
                <a:gd name="T90" fmla="*/ 120 w 124"/>
                <a:gd name="T91" fmla="*/ 207 h 331"/>
                <a:gd name="T92" fmla="*/ 123 w 124"/>
                <a:gd name="T93" fmla="*/ 17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4" h="331">
                  <a:moveTo>
                    <a:pt x="124" y="165"/>
                  </a:moveTo>
                  <a:lnTo>
                    <a:pt x="123" y="150"/>
                  </a:lnTo>
                  <a:lnTo>
                    <a:pt x="122" y="136"/>
                  </a:lnTo>
                  <a:lnTo>
                    <a:pt x="120" y="123"/>
                  </a:lnTo>
                  <a:lnTo>
                    <a:pt x="117" y="110"/>
                  </a:lnTo>
                  <a:lnTo>
                    <a:pt x="113" y="97"/>
                  </a:lnTo>
                  <a:lnTo>
                    <a:pt x="107" y="84"/>
                  </a:lnTo>
                  <a:lnTo>
                    <a:pt x="102" y="72"/>
                  </a:lnTo>
                  <a:lnTo>
                    <a:pt x="96" y="62"/>
                  </a:lnTo>
                  <a:lnTo>
                    <a:pt x="88" y="51"/>
                  </a:lnTo>
                  <a:lnTo>
                    <a:pt x="81" y="41"/>
                  </a:lnTo>
                  <a:lnTo>
                    <a:pt x="72" y="33"/>
                  </a:lnTo>
                  <a:lnTo>
                    <a:pt x="62" y="24"/>
                  </a:lnTo>
                  <a:lnTo>
                    <a:pt x="53" y="17"/>
                  </a:lnTo>
                  <a:lnTo>
                    <a:pt x="42" y="10"/>
                  </a:lnTo>
                  <a:lnTo>
                    <a:pt x="31" y="5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8" y="27"/>
                  </a:lnTo>
                  <a:lnTo>
                    <a:pt x="10" y="28"/>
                  </a:lnTo>
                  <a:lnTo>
                    <a:pt x="20" y="32"/>
                  </a:lnTo>
                  <a:lnTo>
                    <a:pt x="28" y="37"/>
                  </a:lnTo>
                  <a:lnTo>
                    <a:pt x="37" y="42"/>
                  </a:lnTo>
                  <a:lnTo>
                    <a:pt x="44" y="48"/>
                  </a:lnTo>
                  <a:lnTo>
                    <a:pt x="52" y="55"/>
                  </a:lnTo>
                  <a:lnTo>
                    <a:pt x="59" y="63"/>
                  </a:lnTo>
                  <a:lnTo>
                    <a:pt x="66" y="70"/>
                  </a:lnTo>
                  <a:lnTo>
                    <a:pt x="71" y="79"/>
                  </a:lnTo>
                  <a:lnTo>
                    <a:pt x="76" y="88"/>
                  </a:lnTo>
                  <a:lnTo>
                    <a:pt x="81" y="98"/>
                  </a:lnTo>
                  <a:lnTo>
                    <a:pt x="85" y="109"/>
                  </a:lnTo>
                  <a:lnTo>
                    <a:pt x="88" y="119"/>
                  </a:lnTo>
                  <a:lnTo>
                    <a:pt x="91" y="130"/>
                  </a:lnTo>
                  <a:lnTo>
                    <a:pt x="92" y="142"/>
                  </a:lnTo>
                  <a:lnTo>
                    <a:pt x="93" y="154"/>
                  </a:lnTo>
                  <a:lnTo>
                    <a:pt x="95" y="165"/>
                  </a:lnTo>
                  <a:lnTo>
                    <a:pt x="93" y="177"/>
                  </a:lnTo>
                  <a:lnTo>
                    <a:pt x="92" y="189"/>
                  </a:lnTo>
                  <a:lnTo>
                    <a:pt x="91" y="201"/>
                  </a:lnTo>
                  <a:lnTo>
                    <a:pt x="88" y="211"/>
                  </a:lnTo>
                  <a:lnTo>
                    <a:pt x="85" y="222"/>
                  </a:lnTo>
                  <a:lnTo>
                    <a:pt x="81" y="233"/>
                  </a:lnTo>
                  <a:lnTo>
                    <a:pt x="76" y="242"/>
                  </a:lnTo>
                  <a:lnTo>
                    <a:pt x="71" y="251"/>
                  </a:lnTo>
                  <a:lnTo>
                    <a:pt x="66" y="260"/>
                  </a:lnTo>
                  <a:lnTo>
                    <a:pt x="59" y="268"/>
                  </a:lnTo>
                  <a:lnTo>
                    <a:pt x="52" y="276"/>
                  </a:lnTo>
                  <a:lnTo>
                    <a:pt x="44" y="282"/>
                  </a:lnTo>
                  <a:lnTo>
                    <a:pt x="37" y="288"/>
                  </a:lnTo>
                  <a:lnTo>
                    <a:pt x="28" y="294"/>
                  </a:lnTo>
                  <a:lnTo>
                    <a:pt x="20" y="298"/>
                  </a:lnTo>
                  <a:lnTo>
                    <a:pt x="10" y="302"/>
                  </a:lnTo>
                  <a:lnTo>
                    <a:pt x="8" y="303"/>
                  </a:lnTo>
                  <a:lnTo>
                    <a:pt x="5" y="304"/>
                  </a:lnTo>
                  <a:lnTo>
                    <a:pt x="3" y="307"/>
                  </a:lnTo>
                  <a:lnTo>
                    <a:pt x="1" y="310"/>
                  </a:lnTo>
                  <a:lnTo>
                    <a:pt x="0" y="312"/>
                  </a:lnTo>
                  <a:lnTo>
                    <a:pt x="0" y="315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3" y="325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17" y="331"/>
                  </a:lnTo>
                  <a:lnTo>
                    <a:pt x="20" y="330"/>
                  </a:lnTo>
                  <a:lnTo>
                    <a:pt x="31" y="326"/>
                  </a:lnTo>
                  <a:lnTo>
                    <a:pt x="42" y="320"/>
                  </a:lnTo>
                  <a:lnTo>
                    <a:pt x="53" y="314"/>
                  </a:lnTo>
                  <a:lnTo>
                    <a:pt x="62" y="307"/>
                  </a:lnTo>
                  <a:lnTo>
                    <a:pt x="72" y="298"/>
                  </a:lnTo>
                  <a:lnTo>
                    <a:pt x="81" y="289"/>
                  </a:lnTo>
                  <a:lnTo>
                    <a:pt x="88" y="279"/>
                  </a:lnTo>
                  <a:lnTo>
                    <a:pt x="96" y="269"/>
                  </a:lnTo>
                  <a:lnTo>
                    <a:pt x="102" y="257"/>
                  </a:lnTo>
                  <a:lnTo>
                    <a:pt x="107" y="246"/>
                  </a:lnTo>
                  <a:lnTo>
                    <a:pt x="113" y="234"/>
                  </a:lnTo>
                  <a:lnTo>
                    <a:pt x="117" y="221"/>
                  </a:lnTo>
                  <a:lnTo>
                    <a:pt x="120" y="207"/>
                  </a:lnTo>
                  <a:lnTo>
                    <a:pt x="122" y="193"/>
                  </a:lnTo>
                  <a:lnTo>
                    <a:pt x="123" y="179"/>
                  </a:lnTo>
                  <a:lnTo>
                    <a:pt x="12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51">
              <a:extLst>
                <a:ext uri="{FF2B5EF4-FFF2-40B4-BE49-F238E27FC236}">
                  <a16:creationId xmlns:a16="http://schemas.microsoft.com/office/drawing/2014/main" id="{5A66BB1E-FCB7-4CCB-9E4F-BE38331D7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3671888"/>
              <a:ext cx="160338" cy="212725"/>
            </a:xfrm>
            <a:custGeom>
              <a:avLst/>
              <a:gdLst>
                <a:gd name="T0" fmla="*/ 470 w 508"/>
                <a:gd name="T1" fmla="*/ 1 h 671"/>
                <a:gd name="T2" fmla="*/ 423 w 508"/>
                <a:gd name="T3" fmla="*/ 9 h 671"/>
                <a:gd name="T4" fmla="*/ 378 w 508"/>
                <a:gd name="T5" fmla="*/ 23 h 671"/>
                <a:gd name="T6" fmla="*/ 335 w 508"/>
                <a:gd name="T7" fmla="*/ 43 h 671"/>
                <a:gd name="T8" fmla="*/ 293 w 508"/>
                <a:gd name="T9" fmla="*/ 69 h 671"/>
                <a:gd name="T10" fmla="*/ 255 w 508"/>
                <a:gd name="T11" fmla="*/ 99 h 671"/>
                <a:gd name="T12" fmla="*/ 222 w 508"/>
                <a:gd name="T13" fmla="*/ 134 h 671"/>
                <a:gd name="T14" fmla="*/ 195 w 508"/>
                <a:gd name="T15" fmla="*/ 173 h 671"/>
                <a:gd name="T16" fmla="*/ 104 w 508"/>
                <a:gd name="T17" fmla="*/ 193 h 671"/>
                <a:gd name="T18" fmla="*/ 82 w 508"/>
                <a:gd name="T19" fmla="*/ 195 h 671"/>
                <a:gd name="T20" fmla="*/ 62 w 508"/>
                <a:gd name="T21" fmla="*/ 204 h 671"/>
                <a:gd name="T22" fmla="*/ 44 w 508"/>
                <a:gd name="T23" fmla="*/ 215 h 671"/>
                <a:gd name="T24" fmla="*/ 29 w 508"/>
                <a:gd name="T25" fmla="*/ 230 h 671"/>
                <a:gd name="T26" fmla="*/ 16 w 508"/>
                <a:gd name="T27" fmla="*/ 250 h 671"/>
                <a:gd name="T28" fmla="*/ 7 w 508"/>
                <a:gd name="T29" fmla="*/ 269 h 671"/>
                <a:gd name="T30" fmla="*/ 2 w 508"/>
                <a:gd name="T31" fmla="*/ 290 h 671"/>
                <a:gd name="T32" fmla="*/ 0 w 508"/>
                <a:gd name="T33" fmla="*/ 313 h 671"/>
                <a:gd name="T34" fmla="*/ 0 w 508"/>
                <a:gd name="T35" fmla="*/ 394 h 671"/>
                <a:gd name="T36" fmla="*/ 4 w 508"/>
                <a:gd name="T37" fmla="*/ 415 h 671"/>
                <a:gd name="T38" fmla="*/ 12 w 508"/>
                <a:gd name="T39" fmla="*/ 435 h 671"/>
                <a:gd name="T40" fmla="*/ 24 w 508"/>
                <a:gd name="T41" fmla="*/ 452 h 671"/>
                <a:gd name="T42" fmla="*/ 39 w 508"/>
                <a:gd name="T43" fmla="*/ 467 h 671"/>
                <a:gd name="T44" fmla="*/ 56 w 508"/>
                <a:gd name="T45" fmla="*/ 479 h 671"/>
                <a:gd name="T46" fmla="*/ 77 w 508"/>
                <a:gd name="T47" fmla="*/ 487 h 671"/>
                <a:gd name="T48" fmla="*/ 98 w 508"/>
                <a:gd name="T49" fmla="*/ 491 h 671"/>
                <a:gd name="T50" fmla="*/ 185 w 508"/>
                <a:gd name="T51" fmla="*/ 491 h 671"/>
                <a:gd name="T52" fmla="*/ 207 w 508"/>
                <a:gd name="T53" fmla="*/ 530 h 671"/>
                <a:gd name="T54" fmla="*/ 237 w 508"/>
                <a:gd name="T55" fmla="*/ 564 h 671"/>
                <a:gd name="T56" fmla="*/ 271 w 508"/>
                <a:gd name="T57" fmla="*/ 594 h 671"/>
                <a:gd name="T58" fmla="*/ 310 w 508"/>
                <a:gd name="T59" fmla="*/ 621 h 671"/>
                <a:gd name="T60" fmla="*/ 353 w 508"/>
                <a:gd name="T61" fmla="*/ 642 h 671"/>
                <a:gd name="T62" fmla="*/ 398 w 508"/>
                <a:gd name="T63" fmla="*/ 658 h 671"/>
                <a:gd name="T64" fmla="*/ 445 w 508"/>
                <a:gd name="T65" fmla="*/ 668 h 671"/>
                <a:gd name="T66" fmla="*/ 493 w 508"/>
                <a:gd name="T67" fmla="*/ 671 h 671"/>
                <a:gd name="T68" fmla="*/ 499 w 508"/>
                <a:gd name="T69" fmla="*/ 670 h 671"/>
                <a:gd name="T70" fmla="*/ 504 w 508"/>
                <a:gd name="T71" fmla="*/ 667 h 671"/>
                <a:gd name="T72" fmla="*/ 507 w 508"/>
                <a:gd name="T73" fmla="*/ 663 h 671"/>
                <a:gd name="T74" fmla="*/ 508 w 508"/>
                <a:gd name="T75" fmla="*/ 656 h 671"/>
                <a:gd name="T76" fmla="*/ 508 w 508"/>
                <a:gd name="T77" fmla="*/ 12 h 671"/>
                <a:gd name="T78" fmla="*/ 506 w 508"/>
                <a:gd name="T79" fmla="*/ 7 h 671"/>
                <a:gd name="T80" fmla="*/ 501 w 508"/>
                <a:gd name="T81" fmla="*/ 3 h 671"/>
                <a:gd name="T82" fmla="*/ 496 w 508"/>
                <a:gd name="T83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8" h="671">
                  <a:moveTo>
                    <a:pt x="493" y="0"/>
                  </a:moveTo>
                  <a:lnTo>
                    <a:pt x="470" y="1"/>
                  </a:lnTo>
                  <a:lnTo>
                    <a:pt x="447" y="4"/>
                  </a:lnTo>
                  <a:lnTo>
                    <a:pt x="423" y="9"/>
                  </a:lnTo>
                  <a:lnTo>
                    <a:pt x="401" y="14"/>
                  </a:lnTo>
                  <a:lnTo>
                    <a:pt x="378" y="23"/>
                  </a:lnTo>
                  <a:lnTo>
                    <a:pt x="356" y="33"/>
                  </a:lnTo>
                  <a:lnTo>
                    <a:pt x="335" y="43"/>
                  </a:lnTo>
                  <a:lnTo>
                    <a:pt x="313" y="55"/>
                  </a:lnTo>
                  <a:lnTo>
                    <a:pt x="293" y="69"/>
                  </a:lnTo>
                  <a:lnTo>
                    <a:pt x="274" y="84"/>
                  </a:lnTo>
                  <a:lnTo>
                    <a:pt x="255" y="99"/>
                  </a:lnTo>
                  <a:lnTo>
                    <a:pt x="238" y="116"/>
                  </a:lnTo>
                  <a:lnTo>
                    <a:pt x="222" y="134"/>
                  </a:lnTo>
                  <a:lnTo>
                    <a:pt x="208" y="152"/>
                  </a:lnTo>
                  <a:lnTo>
                    <a:pt x="195" y="173"/>
                  </a:lnTo>
                  <a:lnTo>
                    <a:pt x="185" y="193"/>
                  </a:lnTo>
                  <a:lnTo>
                    <a:pt x="104" y="193"/>
                  </a:lnTo>
                  <a:lnTo>
                    <a:pt x="93" y="193"/>
                  </a:lnTo>
                  <a:lnTo>
                    <a:pt x="82" y="195"/>
                  </a:lnTo>
                  <a:lnTo>
                    <a:pt x="71" y="199"/>
                  </a:lnTo>
                  <a:lnTo>
                    <a:pt x="62" y="204"/>
                  </a:lnTo>
                  <a:lnTo>
                    <a:pt x="52" y="209"/>
                  </a:lnTo>
                  <a:lnTo>
                    <a:pt x="44" y="215"/>
                  </a:lnTo>
                  <a:lnTo>
                    <a:pt x="36" y="223"/>
                  </a:lnTo>
                  <a:lnTo>
                    <a:pt x="29" y="230"/>
                  </a:lnTo>
                  <a:lnTo>
                    <a:pt x="22" y="240"/>
                  </a:lnTo>
                  <a:lnTo>
                    <a:pt x="16" y="250"/>
                  </a:lnTo>
                  <a:lnTo>
                    <a:pt x="11" y="259"/>
                  </a:lnTo>
                  <a:lnTo>
                    <a:pt x="7" y="269"/>
                  </a:lnTo>
                  <a:lnTo>
                    <a:pt x="4" y="280"/>
                  </a:lnTo>
                  <a:lnTo>
                    <a:pt x="2" y="290"/>
                  </a:lnTo>
                  <a:lnTo>
                    <a:pt x="0" y="302"/>
                  </a:lnTo>
                  <a:lnTo>
                    <a:pt x="0" y="313"/>
                  </a:lnTo>
                  <a:lnTo>
                    <a:pt x="0" y="382"/>
                  </a:lnTo>
                  <a:lnTo>
                    <a:pt x="0" y="394"/>
                  </a:lnTo>
                  <a:lnTo>
                    <a:pt x="2" y="405"/>
                  </a:lnTo>
                  <a:lnTo>
                    <a:pt x="4" y="415"/>
                  </a:lnTo>
                  <a:lnTo>
                    <a:pt x="8" y="425"/>
                  </a:lnTo>
                  <a:lnTo>
                    <a:pt x="12" y="435"/>
                  </a:lnTo>
                  <a:lnTo>
                    <a:pt x="18" y="443"/>
                  </a:lnTo>
                  <a:lnTo>
                    <a:pt x="24" y="452"/>
                  </a:lnTo>
                  <a:lnTo>
                    <a:pt x="32" y="459"/>
                  </a:lnTo>
                  <a:lnTo>
                    <a:pt x="39" y="467"/>
                  </a:lnTo>
                  <a:lnTo>
                    <a:pt x="48" y="473"/>
                  </a:lnTo>
                  <a:lnTo>
                    <a:pt x="56" y="479"/>
                  </a:lnTo>
                  <a:lnTo>
                    <a:pt x="66" y="483"/>
                  </a:lnTo>
                  <a:lnTo>
                    <a:pt x="77" y="487"/>
                  </a:lnTo>
                  <a:lnTo>
                    <a:pt x="86" y="489"/>
                  </a:lnTo>
                  <a:lnTo>
                    <a:pt x="98" y="491"/>
                  </a:lnTo>
                  <a:lnTo>
                    <a:pt x="109" y="491"/>
                  </a:lnTo>
                  <a:lnTo>
                    <a:pt x="185" y="491"/>
                  </a:lnTo>
                  <a:lnTo>
                    <a:pt x="195" y="511"/>
                  </a:lnTo>
                  <a:lnTo>
                    <a:pt x="207" y="530"/>
                  </a:lnTo>
                  <a:lnTo>
                    <a:pt x="221" y="547"/>
                  </a:lnTo>
                  <a:lnTo>
                    <a:pt x="237" y="564"/>
                  </a:lnTo>
                  <a:lnTo>
                    <a:pt x="253" y="580"/>
                  </a:lnTo>
                  <a:lnTo>
                    <a:pt x="271" y="594"/>
                  </a:lnTo>
                  <a:lnTo>
                    <a:pt x="291" y="608"/>
                  </a:lnTo>
                  <a:lnTo>
                    <a:pt x="310" y="621"/>
                  </a:lnTo>
                  <a:lnTo>
                    <a:pt x="331" y="633"/>
                  </a:lnTo>
                  <a:lnTo>
                    <a:pt x="353" y="642"/>
                  </a:lnTo>
                  <a:lnTo>
                    <a:pt x="375" y="651"/>
                  </a:lnTo>
                  <a:lnTo>
                    <a:pt x="398" y="658"/>
                  </a:lnTo>
                  <a:lnTo>
                    <a:pt x="421" y="664"/>
                  </a:lnTo>
                  <a:lnTo>
                    <a:pt x="445" y="668"/>
                  </a:lnTo>
                  <a:lnTo>
                    <a:pt x="469" y="670"/>
                  </a:lnTo>
                  <a:lnTo>
                    <a:pt x="493" y="671"/>
                  </a:lnTo>
                  <a:lnTo>
                    <a:pt x="496" y="671"/>
                  </a:lnTo>
                  <a:lnTo>
                    <a:pt x="499" y="670"/>
                  </a:lnTo>
                  <a:lnTo>
                    <a:pt x="501" y="669"/>
                  </a:lnTo>
                  <a:lnTo>
                    <a:pt x="504" y="667"/>
                  </a:lnTo>
                  <a:lnTo>
                    <a:pt x="506" y="665"/>
                  </a:lnTo>
                  <a:lnTo>
                    <a:pt x="507" y="663"/>
                  </a:lnTo>
                  <a:lnTo>
                    <a:pt x="508" y="659"/>
                  </a:lnTo>
                  <a:lnTo>
                    <a:pt x="508" y="656"/>
                  </a:lnTo>
                  <a:lnTo>
                    <a:pt x="508" y="15"/>
                  </a:lnTo>
                  <a:lnTo>
                    <a:pt x="508" y="12"/>
                  </a:lnTo>
                  <a:lnTo>
                    <a:pt x="507" y="9"/>
                  </a:lnTo>
                  <a:lnTo>
                    <a:pt x="506" y="7"/>
                  </a:lnTo>
                  <a:lnTo>
                    <a:pt x="504" y="5"/>
                  </a:lnTo>
                  <a:lnTo>
                    <a:pt x="501" y="3"/>
                  </a:lnTo>
                  <a:lnTo>
                    <a:pt x="499" y="1"/>
                  </a:lnTo>
                  <a:lnTo>
                    <a:pt x="496" y="0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10805577" y="5279808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Books On Shelf">
                <a:extLst>
                  <a:ext uri="{FF2B5EF4-FFF2-40B4-BE49-F238E27FC236}">
                    <a16:creationId xmlns:a16="http://schemas.microsoft.com/office/drawing/2014/main" id="{31F74118-86DE-4412-9ED4-84C33B18C4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5519624"/>
                  </p:ext>
                </p:extLst>
              </p:nvPr>
            </p:nvGraphicFramePr>
            <p:xfrm>
              <a:off x="6860481" y="2144051"/>
              <a:ext cx="4815501" cy="248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815501" cy="2485538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125679" ay="-2236420" az="-761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Books On Shelf">
                <a:extLst>
                  <a:ext uri="{FF2B5EF4-FFF2-40B4-BE49-F238E27FC236}">
                    <a16:creationId xmlns:a16="http://schemas.microsoft.com/office/drawing/2014/main" id="{31F74118-86DE-4412-9ED4-84C33B18C4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0481" y="2144051"/>
                <a:ext cx="4815501" cy="2485538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EE755891-BD71-4E88-A358-451219FB5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322" y="965518"/>
            <a:ext cx="534745" cy="534745"/>
          </a:xfrm>
          <a:prstGeom prst="rect">
            <a:avLst/>
          </a:prstGeom>
        </p:spPr>
      </p:pic>
      <p:pic>
        <p:nvPicPr>
          <p:cNvPr id="49" name="Graphic 48" descr="Checkmark">
            <a:extLst>
              <a:ext uri="{FF2B5EF4-FFF2-40B4-BE49-F238E27FC236}">
                <a16:creationId xmlns:a16="http://schemas.microsoft.com/office/drawing/2014/main" id="{DE0ED5F4-1743-44CE-9EAC-9381B4FDF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047" y="2097455"/>
            <a:ext cx="534745" cy="534745"/>
          </a:xfrm>
          <a:prstGeom prst="rect">
            <a:avLst/>
          </a:prstGeom>
        </p:spPr>
      </p:pic>
      <p:pic>
        <p:nvPicPr>
          <p:cNvPr id="53" name="Graphic 52" descr="Checkmark">
            <a:extLst>
              <a:ext uri="{FF2B5EF4-FFF2-40B4-BE49-F238E27FC236}">
                <a16:creationId xmlns:a16="http://schemas.microsoft.com/office/drawing/2014/main" id="{34BA9BDE-0523-4C3D-BD52-74D3614ED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226" y="3225336"/>
            <a:ext cx="534745" cy="534745"/>
          </a:xfrm>
          <a:prstGeom prst="rect">
            <a:avLst/>
          </a:prstGeom>
        </p:spPr>
      </p:pic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6974D9C8-DB20-428D-8D8C-C55AE36B9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224" y="5244578"/>
            <a:ext cx="534745" cy="5347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906C97-F4AD-4A94-8FD2-DC45F19AB2C0}"/>
              </a:ext>
            </a:extLst>
          </p:cNvPr>
          <p:cNvSpPr txBox="1"/>
          <p:nvPr/>
        </p:nvSpPr>
        <p:spPr>
          <a:xfrm>
            <a:off x="1485900" y="5338158"/>
            <a:ext cx="44346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ro-RO" b="1" dirty="0"/>
              <a:t>Alexander Bustamante, Laura Sebastia, Eva Onaindia (8 iunie 2019). </a:t>
            </a:r>
            <a:r>
              <a:rPr lang="en-GB" b="1" i="1" dirty="0"/>
              <a:t>Can Tourist Attractions Boost Other Activities Around? A Data Analysis through Social Networks</a:t>
            </a:r>
            <a:r>
              <a:rPr lang="en-GB" b="1" dirty="0"/>
              <a:t>. Sensor Article</a:t>
            </a:r>
          </a:p>
        </p:txBody>
      </p:sp>
    </p:spTree>
    <p:extLst>
      <p:ext uri="{BB962C8B-B14F-4D97-AF65-F5344CB8AC3E}">
        <p14:creationId xmlns:p14="http://schemas.microsoft.com/office/powerpoint/2010/main" val="89986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C948094A-48B1-43A0-AAFA-1D64240350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2199" y="447522"/>
            <a:ext cx="4773772" cy="4794555"/>
          </a:xfrm>
          <a:prstGeom prst="diamond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1099335" y="5653385"/>
            <a:ext cx="999332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150" sz="5400" b="1" dirty="0">
                <a:latin typeface="+mj-lt"/>
              </a:rPr>
              <a:t>V</a:t>
            </a:r>
            <a:r>
              <a:rPr lang="ro-RO" sz="5400" b="1" dirty="0">
                <a:latin typeface="+mj-lt"/>
              </a:rPr>
              <a:t>ă mulțumesc pentru atenție!</a:t>
            </a:r>
            <a:endParaRPr lang="en-US" sz="5400" dirty="0">
              <a:latin typeface="+mj-lt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2324677" y="208044"/>
            <a:ext cx="5308816" cy="5308816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C7C1E6-6BEC-4F06-85C0-120FD1D3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2E8A3-458D-48AF-BA60-31C3C0F5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16200000" flipH="1">
            <a:off x="10346510" y="-134136"/>
            <a:ext cx="1711355" cy="197962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5C50-CFCA-48DB-9D22-2C0D6E4A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81BED-D481-40E3-867D-3EC9F657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sp>
        <p:nvSpPr>
          <p:cNvPr id="12" name="Freeform 33">
            <a:extLst>
              <a:ext uri="{FF2B5EF4-FFF2-40B4-BE49-F238E27FC236}">
                <a16:creationId xmlns:a16="http://schemas.microsoft.com/office/drawing/2014/main" id="{2611E3A6-27A6-4BAA-9396-8906469D2BAE}"/>
              </a:ext>
            </a:extLst>
          </p:cNvPr>
          <p:cNvSpPr/>
          <p:nvPr/>
        </p:nvSpPr>
        <p:spPr>
          <a:xfrm>
            <a:off x="3775363" y="1379072"/>
            <a:ext cx="391928" cy="709696"/>
          </a:xfrm>
          <a:custGeom>
            <a:avLst/>
            <a:gdLst>
              <a:gd name="connsiteX0" fmla="*/ 135550 w 391928"/>
              <a:gd name="connsiteY0" fmla="*/ 0 h 709696"/>
              <a:gd name="connsiteX1" fmla="*/ 213310 w 391928"/>
              <a:gd name="connsiteY1" fmla="*/ 172002 h 709696"/>
              <a:gd name="connsiteX2" fmla="*/ 375545 w 391928"/>
              <a:gd name="connsiteY2" fmla="*/ 615260 h 709696"/>
              <a:gd name="connsiteX3" fmla="*/ 391928 w 391928"/>
              <a:gd name="connsiteY3" fmla="*/ 672955 h 709696"/>
              <a:gd name="connsiteX4" fmla="*/ 335492 w 391928"/>
              <a:gd name="connsiteY4" fmla="*/ 678644 h 709696"/>
              <a:gd name="connsiteX5" fmla="*/ 235461 w 391928"/>
              <a:gd name="connsiteY5" fmla="*/ 709696 h 709696"/>
              <a:gd name="connsiteX6" fmla="*/ 222202 w 391928"/>
              <a:gd name="connsiteY6" fmla="*/ 663006 h 709696"/>
              <a:gd name="connsiteX7" fmla="*/ 65367 w 391928"/>
              <a:gd name="connsiteY7" fmla="*/ 234500 h 709696"/>
              <a:gd name="connsiteX8" fmla="*/ 0 w 391928"/>
              <a:gd name="connsiteY8" fmla="*/ 89913 h 709696"/>
              <a:gd name="connsiteX9" fmla="*/ 77670 w 391928"/>
              <a:gd name="connsiteY9" fmla="*/ 47755 h 70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928" h="709696">
                <a:moveTo>
                  <a:pt x="135550" y="0"/>
                </a:moveTo>
                <a:lnTo>
                  <a:pt x="213310" y="172002"/>
                </a:lnTo>
                <a:cubicBezTo>
                  <a:pt x="274344" y="316302"/>
                  <a:pt x="328557" y="464190"/>
                  <a:pt x="375545" y="615260"/>
                </a:cubicBezTo>
                <a:lnTo>
                  <a:pt x="391928" y="672955"/>
                </a:lnTo>
                <a:lnTo>
                  <a:pt x="335492" y="678644"/>
                </a:lnTo>
                <a:lnTo>
                  <a:pt x="235461" y="709696"/>
                </a:lnTo>
                <a:lnTo>
                  <a:pt x="222202" y="663006"/>
                </a:lnTo>
                <a:cubicBezTo>
                  <a:pt x="176778" y="516963"/>
                  <a:pt x="124370" y="373998"/>
                  <a:pt x="65367" y="234500"/>
                </a:cubicBezTo>
                <a:lnTo>
                  <a:pt x="0" y="89913"/>
                </a:lnTo>
                <a:lnTo>
                  <a:pt x="77670" y="4775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4E8EA66A-9E5D-4963-BE76-7C336903A745}"/>
              </a:ext>
            </a:extLst>
          </p:cNvPr>
          <p:cNvSpPr/>
          <p:nvPr/>
        </p:nvSpPr>
        <p:spPr>
          <a:xfrm>
            <a:off x="4199327" y="3148773"/>
            <a:ext cx="168482" cy="560459"/>
          </a:xfrm>
          <a:custGeom>
            <a:avLst/>
            <a:gdLst>
              <a:gd name="connsiteX0" fmla="*/ 159774 w 168482"/>
              <a:gd name="connsiteY0" fmla="*/ 0 h 560459"/>
              <a:gd name="connsiteX1" fmla="*/ 162205 w 168482"/>
              <a:gd name="connsiteY1" fmla="*/ 31959 h 560459"/>
              <a:gd name="connsiteX2" fmla="*/ 168482 w 168482"/>
              <a:gd name="connsiteY2" fmla="*/ 280229 h 560459"/>
              <a:gd name="connsiteX3" fmla="*/ 162205 w 168482"/>
              <a:gd name="connsiteY3" fmla="*/ 528499 h 560459"/>
              <a:gd name="connsiteX4" fmla="*/ 159774 w 168482"/>
              <a:gd name="connsiteY4" fmla="*/ 560459 h 560459"/>
              <a:gd name="connsiteX5" fmla="*/ 137402 w 168482"/>
              <a:gd name="connsiteY5" fmla="*/ 553514 h 560459"/>
              <a:gd name="connsiteX6" fmla="*/ 24465 w 168482"/>
              <a:gd name="connsiteY6" fmla="*/ 542129 h 560459"/>
              <a:gd name="connsiteX7" fmla="*/ 0 w 168482"/>
              <a:gd name="connsiteY7" fmla="*/ 544595 h 560459"/>
              <a:gd name="connsiteX8" fmla="*/ 1853 w 168482"/>
              <a:gd name="connsiteY8" fmla="*/ 520237 h 560459"/>
              <a:gd name="connsiteX9" fmla="*/ 7921 w 168482"/>
              <a:gd name="connsiteY9" fmla="*/ 280229 h 560459"/>
              <a:gd name="connsiteX10" fmla="*/ 1853 w 168482"/>
              <a:gd name="connsiteY10" fmla="*/ 40222 h 560459"/>
              <a:gd name="connsiteX11" fmla="*/ 0 w 168482"/>
              <a:gd name="connsiteY11" fmla="*/ 15863 h 560459"/>
              <a:gd name="connsiteX12" fmla="*/ 24465 w 168482"/>
              <a:gd name="connsiteY12" fmla="*/ 18329 h 560459"/>
              <a:gd name="connsiteX13" fmla="*/ 137402 w 168482"/>
              <a:gd name="connsiteY13" fmla="*/ 6944 h 56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8482" h="560459">
                <a:moveTo>
                  <a:pt x="159774" y="0"/>
                </a:moveTo>
                <a:lnTo>
                  <a:pt x="162205" y="31959"/>
                </a:lnTo>
                <a:cubicBezTo>
                  <a:pt x="166373" y="114190"/>
                  <a:pt x="168482" y="196963"/>
                  <a:pt x="168482" y="280229"/>
                </a:cubicBezTo>
                <a:cubicBezTo>
                  <a:pt x="168482" y="363495"/>
                  <a:pt x="166373" y="446269"/>
                  <a:pt x="162205" y="528499"/>
                </a:cubicBezTo>
                <a:lnTo>
                  <a:pt x="159774" y="560459"/>
                </a:lnTo>
                <a:lnTo>
                  <a:pt x="137402" y="553514"/>
                </a:lnTo>
                <a:cubicBezTo>
                  <a:pt x="100923" y="546049"/>
                  <a:pt x="63152" y="542129"/>
                  <a:pt x="24465" y="542129"/>
                </a:cubicBezTo>
                <a:lnTo>
                  <a:pt x="0" y="544595"/>
                </a:lnTo>
                <a:lnTo>
                  <a:pt x="1853" y="520237"/>
                </a:lnTo>
                <a:cubicBezTo>
                  <a:pt x="5882" y="440743"/>
                  <a:pt x="7921" y="360724"/>
                  <a:pt x="7921" y="280229"/>
                </a:cubicBezTo>
                <a:cubicBezTo>
                  <a:pt x="7921" y="199734"/>
                  <a:pt x="5882" y="119716"/>
                  <a:pt x="1853" y="40222"/>
                </a:cubicBezTo>
                <a:lnTo>
                  <a:pt x="0" y="15863"/>
                </a:lnTo>
                <a:lnTo>
                  <a:pt x="24465" y="18329"/>
                </a:lnTo>
                <a:cubicBezTo>
                  <a:pt x="63152" y="18329"/>
                  <a:pt x="100923" y="14409"/>
                  <a:pt x="137402" y="694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43">
            <a:extLst>
              <a:ext uri="{FF2B5EF4-FFF2-40B4-BE49-F238E27FC236}">
                <a16:creationId xmlns:a16="http://schemas.microsoft.com/office/drawing/2014/main" id="{CA681942-901A-47E3-9107-5430A42562DB}"/>
              </a:ext>
            </a:extLst>
          </p:cNvPr>
          <p:cNvSpPr/>
          <p:nvPr/>
        </p:nvSpPr>
        <p:spPr>
          <a:xfrm>
            <a:off x="3775370" y="4769236"/>
            <a:ext cx="391921" cy="709210"/>
          </a:xfrm>
          <a:custGeom>
            <a:avLst/>
            <a:gdLst>
              <a:gd name="connsiteX0" fmla="*/ 235454 w 391921"/>
              <a:gd name="connsiteY0" fmla="*/ 0 h 709210"/>
              <a:gd name="connsiteX1" fmla="*/ 335485 w 391921"/>
              <a:gd name="connsiteY1" fmla="*/ 31051 h 709210"/>
              <a:gd name="connsiteX2" fmla="*/ 391921 w 391921"/>
              <a:gd name="connsiteY2" fmla="*/ 36740 h 709210"/>
              <a:gd name="connsiteX3" fmla="*/ 375538 w 391921"/>
              <a:gd name="connsiteY3" fmla="*/ 94436 h 709210"/>
              <a:gd name="connsiteX4" fmla="*/ 166256 w 391921"/>
              <a:gd name="connsiteY4" fmla="*/ 645240 h 709210"/>
              <a:gd name="connsiteX5" fmla="*/ 134954 w 391921"/>
              <a:gd name="connsiteY5" fmla="*/ 709210 h 709210"/>
              <a:gd name="connsiteX6" fmla="*/ 77663 w 391921"/>
              <a:gd name="connsiteY6" fmla="*/ 661940 h 709210"/>
              <a:gd name="connsiteX7" fmla="*/ 0 w 391921"/>
              <a:gd name="connsiteY7" fmla="*/ 619786 h 709210"/>
              <a:gd name="connsiteX8" fmla="*/ 19878 w 391921"/>
              <a:gd name="connsiteY8" fmla="*/ 579163 h 709210"/>
              <a:gd name="connsiteX9" fmla="*/ 222195 w 391921"/>
              <a:gd name="connsiteY9" fmla="*/ 46690 h 7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921" h="709210">
                <a:moveTo>
                  <a:pt x="235454" y="0"/>
                </a:moveTo>
                <a:lnTo>
                  <a:pt x="335485" y="31051"/>
                </a:lnTo>
                <a:lnTo>
                  <a:pt x="391921" y="36740"/>
                </a:lnTo>
                <a:lnTo>
                  <a:pt x="375538" y="94436"/>
                </a:lnTo>
                <a:cubicBezTo>
                  <a:pt x="316803" y="283275"/>
                  <a:pt x="246779" y="467139"/>
                  <a:pt x="166256" y="645240"/>
                </a:cubicBezTo>
                <a:lnTo>
                  <a:pt x="134954" y="709210"/>
                </a:lnTo>
                <a:lnTo>
                  <a:pt x="77663" y="661940"/>
                </a:lnTo>
                <a:lnTo>
                  <a:pt x="0" y="619786"/>
                </a:lnTo>
                <a:lnTo>
                  <a:pt x="19878" y="579163"/>
                </a:lnTo>
                <a:cubicBezTo>
                  <a:pt x="97722" y="406989"/>
                  <a:pt x="165415" y="229244"/>
                  <a:pt x="222195" y="4669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0C4797-D217-4572-A1CA-1D2465D1218C}"/>
              </a:ext>
            </a:extLst>
          </p:cNvPr>
          <p:cNvSpPr/>
          <p:nvPr/>
        </p:nvSpPr>
        <p:spPr>
          <a:xfrm>
            <a:off x="2855640" y="278070"/>
            <a:ext cx="1368152" cy="13681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028A88-3198-401D-B3EE-EB649FBC1E6A}"/>
              </a:ext>
            </a:extLst>
          </p:cNvPr>
          <p:cNvSpPr/>
          <p:nvPr/>
        </p:nvSpPr>
        <p:spPr>
          <a:xfrm>
            <a:off x="3539716" y="1922640"/>
            <a:ext cx="1368152" cy="13681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15111F-E2C1-432E-81BE-B09E07AF44DF}"/>
              </a:ext>
            </a:extLst>
          </p:cNvPr>
          <p:cNvSpPr/>
          <p:nvPr/>
        </p:nvSpPr>
        <p:spPr>
          <a:xfrm>
            <a:off x="3539716" y="3567210"/>
            <a:ext cx="1368152" cy="1368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FA8879-D90C-447E-986C-2B65D0717DEF}"/>
              </a:ext>
            </a:extLst>
          </p:cNvPr>
          <p:cNvSpPr/>
          <p:nvPr/>
        </p:nvSpPr>
        <p:spPr>
          <a:xfrm>
            <a:off x="2855640" y="521177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2BF861ED-A785-44F2-97E5-4166B3A5DE6F}"/>
              </a:ext>
            </a:extLst>
          </p:cNvPr>
          <p:cNvSpPr txBox="1">
            <a:spLocks/>
          </p:cNvSpPr>
          <p:nvPr/>
        </p:nvSpPr>
        <p:spPr>
          <a:xfrm rot="16200000">
            <a:off x="-1651706" y="2766220"/>
            <a:ext cx="611153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150" sz="5400" dirty="0">
                <a:solidFill>
                  <a:schemeClr val="tx2"/>
                </a:solidFill>
              </a:rPr>
              <a:t>C</a:t>
            </a:r>
            <a:r>
              <a:rPr lang="en-GB" sz="5400" dirty="0">
                <a:solidFill>
                  <a:schemeClr val="tx2"/>
                </a:solidFill>
              </a:rPr>
              <a:t>u</a:t>
            </a:r>
            <a:r>
              <a:rPr lang="en-150" sz="5400" dirty="0">
                <a:solidFill>
                  <a:schemeClr val="tx2"/>
                </a:solidFill>
              </a:rPr>
              <a:t>p</a:t>
            </a:r>
            <a:r>
              <a:rPr lang="en-GB" sz="5400" dirty="0">
                <a:solidFill>
                  <a:schemeClr val="tx2"/>
                </a:solidFill>
              </a:rPr>
              <a:t>r</a:t>
            </a:r>
            <a:r>
              <a:rPr lang="en-150" sz="5400" dirty="0" err="1">
                <a:solidFill>
                  <a:schemeClr val="tx2"/>
                </a:solidFill>
              </a:rPr>
              <a:t>i</a:t>
            </a:r>
            <a:r>
              <a:rPr lang="en-GB" sz="5400" dirty="0">
                <a:solidFill>
                  <a:schemeClr val="tx2"/>
                </a:solidFill>
              </a:rPr>
              <a:t>n</a:t>
            </a:r>
            <a:r>
              <a:rPr lang="en-150" sz="5400" dirty="0">
                <a:solidFill>
                  <a:schemeClr val="tx2"/>
                </a:solidFill>
              </a:rPr>
              <a:t>s</a:t>
            </a:r>
            <a:endParaRPr lang="en-US" sz="5400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A761D-4D72-4EC6-A27C-D6C9D730395D}"/>
              </a:ext>
            </a:extLst>
          </p:cNvPr>
          <p:cNvSpPr txBox="1"/>
          <p:nvPr/>
        </p:nvSpPr>
        <p:spPr>
          <a:xfrm>
            <a:off x="4395261" y="595028"/>
            <a:ext cx="24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ro-RO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OBIECTIVELE LUCRĂRII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ADF01C-8071-4CD9-8A66-D49DA2E9A1D7}"/>
              </a:ext>
            </a:extLst>
          </p:cNvPr>
          <p:cNvSpPr txBox="1"/>
          <p:nvPr/>
        </p:nvSpPr>
        <p:spPr>
          <a:xfrm>
            <a:off x="4998638" y="2415870"/>
            <a:ext cx="521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b="1" cap="all" dirty="0">
                <a:solidFill>
                  <a:srgbClr val="2683C6"/>
                </a:solidFill>
              </a:rPr>
              <a:t>2.</a:t>
            </a:r>
            <a:r>
              <a:rPr lang="ro-RO" b="1" cap="all" dirty="0">
                <a:solidFill>
                  <a:srgbClr val="2683C6"/>
                </a:solidFill>
              </a:rPr>
              <a:t> Motivul alegerii temei și sursele de referință</a:t>
            </a:r>
            <a:r>
              <a:rPr lang="en-150" b="1" cap="all" dirty="0">
                <a:solidFill>
                  <a:srgbClr val="2683C6"/>
                </a:solidFill>
              </a:rPr>
              <a:t> </a:t>
            </a:r>
            <a:endParaRPr lang="en-US" b="1" cap="all" dirty="0">
              <a:solidFill>
                <a:srgbClr val="2683C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600ED-C60B-445A-8222-2F59B61D87CF}"/>
              </a:ext>
            </a:extLst>
          </p:cNvPr>
          <p:cNvSpPr txBox="1"/>
          <p:nvPr/>
        </p:nvSpPr>
        <p:spPr>
          <a:xfrm>
            <a:off x="5212017" y="4011221"/>
            <a:ext cx="154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cap="all" dirty="0">
                <a:solidFill>
                  <a:srgbClr val="1CADE4"/>
                </a:solidFill>
              </a:rPr>
              <a:t>3. tehnologii</a:t>
            </a:r>
            <a:endParaRPr lang="en-US" b="1" cap="all" dirty="0">
              <a:solidFill>
                <a:srgbClr val="1CADE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D864FE-DACE-42A0-BC84-5B479D1F3B19}"/>
              </a:ext>
            </a:extLst>
          </p:cNvPr>
          <p:cNvSpPr txBox="1"/>
          <p:nvPr/>
        </p:nvSpPr>
        <p:spPr>
          <a:xfrm>
            <a:off x="4296441" y="5745718"/>
            <a:ext cx="207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cap="all" dirty="0">
                <a:solidFill>
                  <a:srgbClr val="42BA97"/>
                </a:solidFill>
              </a:rPr>
              <a:t>4. Rezultate finale</a:t>
            </a:r>
            <a:endParaRPr lang="en-US" b="1" cap="all" dirty="0">
              <a:solidFill>
                <a:srgbClr val="42BA97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ADE9AB-CA3C-4096-8D05-DF6F70B9B615}"/>
              </a:ext>
            </a:extLst>
          </p:cNvPr>
          <p:cNvSpPr/>
          <p:nvPr/>
        </p:nvSpPr>
        <p:spPr>
          <a:xfrm>
            <a:off x="3027109" y="449539"/>
            <a:ext cx="1025215" cy="10252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588663-8EB7-4162-923A-10DD9B0890F3}"/>
              </a:ext>
            </a:extLst>
          </p:cNvPr>
          <p:cNvSpPr/>
          <p:nvPr/>
        </p:nvSpPr>
        <p:spPr>
          <a:xfrm>
            <a:off x="3711185" y="2087929"/>
            <a:ext cx="1025215" cy="10252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73E057E-97DE-43F9-BD4A-371A2CDAA587}"/>
              </a:ext>
            </a:extLst>
          </p:cNvPr>
          <p:cNvSpPr/>
          <p:nvPr/>
        </p:nvSpPr>
        <p:spPr>
          <a:xfrm>
            <a:off x="3711185" y="3733033"/>
            <a:ext cx="1025215" cy="10252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1736F0-7C1C-4325-BF71-EC4B26EEE4C1}"/>
              </a:ext>
            </a:extLst>
          </p:cNvPr>
          <p:cNvSpPr/>
          <p:nvPr/>
        </p:nvSpPr>
        <p:spPr>
          <a:xfrm>
            <a:off x="3034793" y="5383247"/>
            <a:ext cx="1025215" cy="10252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 33">
            <a:extLst>
              <a:ext uri="{FF2B5EF4-FFF2-40B4-BE49-F238E27FC236}">
                <a16:creationId xmlns:a16="http://schemas.microsoft.com/office/drawing/2014/main" id="{59472BAA-FD97-4B90-BDEC-529CC8F1F32C}"/>
              </a:ext>
            </a:extLst>
          </p:cNvPr>
          <p:cNvSpPr/>
          <p:nvPr/>
        </p:nvSpPr>
        <p:spPr>
          <a:xfrm rot="20792897">
            <a:off x="2749196" y="-14321"/>
            <a:ext cx="391928" cy="502855"/>
          </a:xfrm>
          <a:custGeom>
            <a:avLst/>
            <a:gdLst>
              <a:gd name="connsiteX0" fmla="*/ 135550 w 391928"/>
              <a:gd name="connsiteY0" fmla="*/ 0 h 709696"/>
              <a:gd name="connsiteX1" fmla="*/ 213310 w 391928"/>
              <a:gd name="connsiteY1" fmla="*/ 172002 h 709696"/>
              <a:gd name="connsiteX2" fmla="*/ 375545 w 391928"/>
              <a:gd name="connsiteY2" fmla="*/ 615260 h 709696"/>
              <a:gd name="connsiteX3" fmla="*/ 391928 w 391928"/>
              <a:gd name="connsiteY3" fmla="*/ 672955 h 709696"/>
              <a:gd name="connsiteX4" fmla="*/ 335492 w 391928"/>
              <a:gd name="connsiteY4" fmla="*/ 678644 h 709696"/>
              <a:gd name="connsiteX5" fmla="*/ 235461 w 391928"/>
              <a:gd name="connsiteY5" fmla="*/ 709696 h 709696"/>
              <a:gd name="connsiteX6" fmla="*/ 222202 w 391928"/>
              <a:gd name="connsiteY6" fmla="*/ 663006 h 709696"/>
              <a:gd name="connsiteX7" fmla="*/ 65367 w 391928"/>
              <a:gd name="connsiteY7" fmla="*/ 234500 h 709696"/>
              <a:gd name="connsiteX8" fmla="*/ 0 w 391928"/>
              <a:gd name="connsiteY8" fmla="*/ 89913 h 709696"/>
              <a:gd name="connsiteX9" fmla="*/ 77670 w 391928"/>
              <a:gd name="connsiteY9" fmla="*/ 47755 h 70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928" h="709696">
                <a:moveTo>
                  <a:pt x="135550" y="0"/>
                </a:moveTo>
                <a:lnTo>
                  <a:pt x="213310" y="172002"/>
                </a:lnTo>
                <a:cubicBezTo>
                  <a:pt x="274344" y="316302"/>
                  <a:pt x="328557" y="464190"/>
                  <a:pt x="375545" y="615260"/>
                </a:cubicBezTo>
                <a:lnTo>
                  <a:pt x="391928" y="672955"/>
                </a:lnTo>
                <a:lnTo>
                  <a:pt x="335492" y="678644"/>
                </a:lnTo>
                <a:lnTo>
                  <a:pt x="235461" y="709696"/>
                </a:lnTo>
                <a:lnTo>
                  <a:pt x="222202" y="663006"/>
                </a:lnTo>
                <a:cubicBezTo>
                  <a:pt x="176778" y="516963"/>
                  <a:pt x="124370" y="373998"/>
                  <a:pt x="65367" y="234500"/>
                </a:cubicBezTo>
                <a:lnTo>
                  <a:pt x="0" y="89913"/>
                </a:lnTo>
                <a:lnTo>
                  <a:pt x="77670" y="4775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eeform 33">
            <a:extLst>
              <a:ext uri="{FF2B5EF4-FFF2-40B4-BE49-F238E27FC236}">
                <a16:creationId xmlns:a16="http://schemas.microsoft.com/office/drawing/2014/main" id="{49FF4BF9-3D20-4CD2-B3EA-8C2E3D22A5A1}"/>
              </a:ext>
            </a:extLst>
          </p:cNvPr>
          <p:cNvSpPr/>
          <p:nvPr/>
        </p:nvSpPr>
        <p:spPr>
          <a:xfrm rot="3706731">
            <a:off x="3003633" y="6498766"/>
            <a:ext cx="391928" cy="304251"/>
          </a:xfrm>
          <a:custGeom>
            <a:avLst/>
            <a:gdLst>
              <a:gd name="connsiteX0" fmla="*/ 135550 w 391928"/>
              <a:gd name="connsiteY0" fmla="*/ 0 h 709696"/>
              <a:gd name="connsiteX1" fmla="*/ 213310 w 391928"/>
              <a:gd name="connsiteY1" fmla="*/ 172002 h 709696"/>
              <a:gd name="connsiteX2" fmla="*/ 375545 w 391928"/>
              <a:gd name="connsiteY2" fmla="*/ 615260 h 709696"/>
              <a:gd name="connsiteX3" fmla="*/ 391928 w 391928"/>
              <a:gd name="connsiteY3" fmla="*/ 672955 h 709696"/>
              <a:gd name="connsiteX4" fmla="*/ 335492 w 391928"/>
              <a:gd name="connsiteY4" fmla="*/ 678644 h 709696"/>
              <a:gd name="connsiteX5" fmla="*/ 235461 w 391928"/>
              <a:gd name="connsiteY5" fmla="*/ 709696 h 709696"/>
              <a:gd name="connsiteX6" fmla="*/ 222202 w 391928"/>
              <a:gd name="connsiteY6" fmla="*/ 663006 h 709696"/>
              <a:gd name="connsiteX7" fmla="*/ 65367 w 391928"/>
              <a:gd name="connsiteY7" fmla="*/ 234500 h 709696"/>
              <a:gd name="connsiteX8" fmla="*/ 0 w 391928"/>
              <a:gd name="connsiteY8" fmla="*/ 89913 h 709696"/>
              <a:gd name="connsiteX9" fmla="*/ 77670 w 391928"/>
              <a:gd name="connsiteY9" fmla="*/ 47755 h 70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928" h="709696">
                <a:moveTo>
                  <a:pt x="135550" y="0"/>
                </a:moveTo>
                <a:lnTo>
                  <a:pt x="213310" y="172002"/>
                </a:lnTo>
                <a:cubicBezTo>
                  <a:pt x="274344" y="316302"/>
                  <a:pt x="328557" y="464190"/>
                  <a:pt x="375545" y="615260"/>
                </a:cubicBezTo>
                <a:lnTo>
                  <a:pt x="391928" y="672955"/>
                </a:lnTo>
                <a:lnTo>
                  <a:pt x="335492" y="678644"/>
                </a:lnTo>
                <a:lnTo>
                  <a:pt x="235461" y="709696"/>
                </a:lnTo>
                <a:lnTo>
                  <a:pt x="222202" y="663006"/>
                </a:lnTo>
                <a:cubicBezTo>
                  <a:pt x="176778" y="516963"/>
                  <a:pt x="124370" y="373998"/>
                  <a:pt x="65367" y="234500"/>
                </a:cubicBezTo>
                <a:lnTo>
                  <a:pt x="0" y="89913"/>
                </a:lnTo>
                <a:lnTo>
                  <a:pt x="77670" y="4775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Presentation with pie chart">
            <a:extLst>
              <a:ext uri="{FF2B5EF4-FFF2-40B4-BE49-F238E27FC236}">
                <a16:creationId xmlns:a16="http://schemas.microsoft.com/office/drawing/2014/main" id="{BC4EC465-392C-459B-BE88-22F7CD522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7442" y="5486254"/>
            <a:ext cx="914400" cy="914400"/>
          </a:xfrm>
          <a:prstGeom prst="rect">
            <a:avLst/>
          </a:prstGeom>
        </p:spPr>
      </p:pic>
      <p:pic>
        <p:nvPicPr>
          <p:cNvPr id="9" name="Graphic 8" descr="Clipboard Checked">
            <a:extLst>
              <a:ext uri="{FF2B5EF4-FFF2-40B4-BE49-F238E27FC236}">
                <a16:creationId xmlns:a16="http://schemas.microsoft.com/office/drawing/2014/main" id="{C061E6B7-00D9-4BD2-B4B1-A460DF138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9593" y="469223"/>
            <a:ext cx="914400" cy="914400"/>
          </a:xfrm>
          <a:prstGeom prst="rect">
            <a:avLst/>
          </a:prstGeom>
        </p:spPr>
      </p:pic>
      <p:pic>
        <p:nvPicPr>
          <p:cNvPr id="11" name="Graphic 10" descr="Comment Important">
            <a:extLst>
              <a:ext uri="{FF2B5EF4-FFF2-40B4-BE49-F238E27FC236}">
                <a16:creationId xmlns:a16="http://schemas.microsoft.com/office/drawing/2014/main" id="{D0C4BDD4-65A1-44CF-B0BE-345BF60D3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0239" y="2198744"/>
            <a:ext cx="914400" cy="914400"/>
          </a:xfrm>
          <a:prstGeom prst="rect">
            <a:avLst/>
          </a:prstGeom>
        </p:spPr>
      </p:pic>
      <p:pic>
        <p:nvPicPr>
          <p:cNvPr id="43" name="Graphic 42" descr="Programmer">
            <a:extLst>
              <a:ext uri="{FF2B5EF4-FFF2-40B4-BE49-F238E27FC236}">
                <a16:creationId xmlns:a16="http://schemas.microsoft.com/office/drawing/2014/main" id="{3C5D0E32-FF5B-473E-85D8-57514835ED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3820" y="3738687"/>
            <a:ext cx="914400" cy="914400"/>
          </a:xfrm>
          <a:prstGeom prst="rect">
            <a:avLst/>
          </a:prstGeom>
        </p:spPr>
      </p:pic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93095F70-9A4E-4F04-A32B-1EBC4C5938A7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6962776" y="0"/>
            <a:ext cx="5229224" cy="8614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493A767-CCF5-44CE-9FCC-DC2ADBC6BE5B}"/>
              </a:ext>
            </a:extLst>
          </p:cNvPr>
          <p:cNvCxnSpPr>
            <a:cxnSpLocks/>
          </p:cNvCxnSpPr>
          <p:nvPr/>
        </p:nvCxnSpPr>
        <p:spPr>
          <a:xfrm>
            <a:off x="3601242" y="3211969"/>
            <a:ext cx="916230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2FAE76D1-EDB1-4C72-8D1A-FBEF32DA9A02}"/>
              </a:ext>
            </a:extLst>
          </p:cNvPr>
          <p:cNvSpPr/>
          <p:nvPr/>
        </p:nvSpPr>
        <p:spPr>
          <a:xfrm>
            <a:off x="3295832" y="3138563"/>
            <a:ext cx="152705" cy="152705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EC2A8546-3ABB-43E9-8906-0F93A6BD6E7B}"/>
              </a:ext>
            </a:extLst>
          </p:cNvPr>
          <p:cNvSpPr/>
          <p:nvPr/>
        </p:nvSpPr>
        <p:spPr>
          <a:xfrm>
            <a:off x="4687805" y="3118904"/>
            <a:ext cx="152705" cy="152705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068BEA83-87D2-45B4-80BB-74529A0C4413}"/>
              </a:ext>
            </a:extLst>
          </p:cNvPr>
          <p:cNvSpPr/>
          <p:nvPr/>
        </p:nvSpPr>
        <p:spPr>
          <a:xfrm>
            <a:off x="6097958" y="3135617"/>
            <a:ext cx="152705" cy="152705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B97431BA-3840-4D69-93DC-E1641820EECD}"/>
              </a:ext>
            </a:extLst>
          </p:cNvPr>
          <p:cNvSpPr/>
          <p:nvPr/>
        </p:nvSpPr>
        <p:spPr>
          <a:xfrm>
            <a:off x="7594488" y="3156301"/>
            <a:ext cx="152705" cy="152705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A664123-D669-434C-B237-705AD58A96B9}"/>
              </a:ext>
            </a:extLst>
          </p:cNvPr>
          <p:cNvCxnSpPr>
            <a:cxnSpLocks/>
          </p:cNvCxnSpPr>
          <p:nvPr/>
        </p:nvCxnSpPr>
        <p:spPr>
          <a:xfrm>
            <a:off x="5014314" y="3214915"/>
            <a:ext cx="916230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A4E3271-0DB1-4548-9792-135F2E100DE7}"/>
              </a:ext>
            </a:extLst>
          </p:cNvPr>
          <p:cNvCxnSpPr>
            <a:cxnSpLocks/>
          </p:cNvCxnSpPr>
          <p:nvPr/>
        </p:nvCxnSpPr>
        <p:spPr>
          <a:xfrm>
            <a:off x="6502637" y="3229901"/>
            <a:ext cx="916230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1DBC5D9-065A-4421-ADD4-C22B31A05082}"/>
              </a:ext>
            </a:extLst>
          </p:cNvPr>
          <p:cNvCxnSpPr>
            <a:cxnSpLocks/>
          </p:cNvCxnSpPr>
          <p:nvPr/>
        </p:nvCxnSpPr>
        <p:spPr>
          <a:xfrm>
            <a:off x="7876982" y="3223467"/>
            <a:ext cx="916230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C3278A39-33FF-4C67-AEFE-FB68741FAED3}"/>
              </a:ext>
            </a:extLst>
          </p:cNvPr>
          <p:cNvSpPr/>
          <p:nvPr/>
        </p:nvSpPr>
        <p:spPr>
          <a:xfrm>
            <a:off x="3195618" y="3033595"/>
            <a:ext cx="353132" cy="356747"/>
          </a:xfrm>
          <a:prstGeom prst="flowChartConnector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BF9BF818-7602-45DC-BE0C-8A3E1105B726}"/>
              </a:ext>
            </a:extLst>
          </p:cNvPr>
          <p:cNvSpPr/>
          <p:nvPr/>
        </p:nvSpPr>
        <p:spPr>
          <a:xfrm>
            <a:off x="8959979" y="3157216"/>
            <a:ext cx="152705" cy="152705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id="{4D697EF2-DF96-469F-B5E8-2D5715B5372F}"/>
              </a:ext>
            </a:extLst>
          </p:cNvPr>
          <p:cNvSpPr/>
          <p:nvPr/>
        </p:nvSpPr>
        <p:spPr>
          <a:xfrm>
            <a:off x="4584970" y="3016882"/>
            <a:ext cx="353132" cy="356747"/>
          </a:xfrm>
          <a:prstGeom prst="flowChartConnector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82F4DFC5-04CC-4737-9DD9-81D322E3EFA4}"/>
              </a:ext>
            </a:extLst>
          </p:cNvPr>
          <p:cNvSpPr/>
          <p:nvPr/>
        </p:nvSpPr>
        <p:spPr>
          <a:xfrm>
            <a:off x="5997744" y="3028894"/>
            <a:ext cx="353132" cy="356747"/>
          </a:xfrm>
          <a:prstGeom prst="flowChartConnector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FF2BE7B0-BA90-44CD-908B-C01F59500144}"/>
              </a:ext>
            </a:extLst>
          </p:cNvPr>
          <p:cNvSpPr/>
          <p:nvPr/>
        </p:nvSpPr>
        <p:spPr>
          <a:xfrm>
            <a:off x="7494274" y="3051527"/>
            <a:ext cx="353132" cy="356747"/>
          </a:xfrm>
          <a:prstGeom prst="flowChartConnector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F8286B70-9382-4879-87D4-72692BEE254F}"/>
              </a:ext>
            </a:extLst>
          </p:cNvPr>
          <p:cNvSpPr/>
          <p:nvPr/>
        </p:nvSpPr>
        <p:spPr>
          <a:xfrm>
            <a:off x="8859765" y="3045093"/>
            <a:ext cx="353132" cy="356747"/>
          </a:xfrm>
          <a:prstGeom prst="flowChartConnector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10C79AC-3B47-42C9-A588-2B169EFFB801}"/>
              </a:ext>
            </a:extLst>
          </p:cNvPr>
          <p:cNvCxnSpPr>
            <a:cxnSpLocks/>
            <a:stCxn id="106" idx="0"/>
          </p:cNvCxnSpPr>
          <p:nvPr/>
        </p:nvCxnSpPr>
        <p:spPr>
          <a:xfrm flipV="1">
            <a:off x="3372184" y="2067302"/>
            <a:ext cx="0" cy="966293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6524EE0-9369-4B99-8DCC-17D68C992779}"/>
              </a:ext>
            </a:extLst>
          </p:cNvPr>
          <p:cNvCxnSpPr/>
          <p:nvPr/>
        </p:nvCxnSpPr>
        <p:spPr>
          <a:xfrm flipV="1">
            <a:off x="4748559" y="3373629"/>
            <a:ext cx="0" cy="966293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AE36022-07D3-44CA-8159-850A5C9A7937}"/>
              </a:ext>
            </a:extLst>
          </p:cNvPr>
          <p:cNvCxnSpPr/>
          <p:nvPr/>
        </p:nvCxnSpPr>
        <p:spPr>
          <a:xfrm flipV="1">
            <a:off x="6174310" y="2067302"/>
            <a:ext cx="0" cy="966293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DB75846-54E9-49DF-96E4-258C7A2B71AB}"/>
              </a:ext>
            </a:extLst>
          </p:cNvPr>
          <p:cNvCxnSpPr/>
          <p:nvPr/>
        </p:nvCxnSpPr>
        <p:spPr>
          <a:xfrm flipV="1">
            <a:off x="7670840" y="3408274"/>
            <a:ext cx="0" cy="966293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41ADA18-2B81-4C28-B63C-440727503AF2}"/>
              </a:ext>
            </a:extLst>
          </p:cNvPr>
          <p:cNvCxnSpPr/>
          <p:nvPr/>
        </p:nvCxnSpPr>
        <p:spPr>
          <a:xfrm flipV="1">
            <a:off x="9050249" y="2085234"/>
            <a:ext cx="0" cy="966293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7C69730-8596-4783-8EBE-420E97ACE93E}"/>
              </a:ext>
            </a:extLst>
          </p:cNvPr>
          <p:cNvSpPr txBox="1"/>
          <p:nvPr/>
        </p:nvSpPr>
        <p:spPr>
          <a:xfrm>
            <a:off x="3451775" y="2075969"/>
            <a:ext cx="1751529" cy="2308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150" sz="900" dirty="0"/>
              <a:t>E</a:t>
            </a:r>
            <a:r>
              <a:rPr lang="en-GB" sz="900" dirty="0"/>
              <a:t>x</a:t>
            </a:r>
            <a:r>
              <a:rPr lang="en-150" sz="900" dirty="0"/>
              <a:t>t</a:t>
            </a:r>
            <a:r>
              <a:rPr lang="en-GB" sz="900" dirty="0"/>
              <a:t>r</a:t>
            </a:r>
            <a:r>
              <a:rPr lang="en-150" sz="900" dirty="0"/>
              <a:t>a</a:t>
            </a:r>
            <a:r>
              <a:rPr lang="en-GB" sz="900" dirty="0"/>
              <a:t>g</a:t>
            </a:r>
            <a:r>
              <a:rPr lang="en-150" sz="900" dirty="0"/>
              <a:t>e</a:t>
            </a:r>
            <a:r>
              <a:rPr lang="en-GB" sz="900" dirty="0"/>
              <a:t>r</a:t>
            </a:r>
            <a:r>
              <a:rPr lang="en-150" sz="900" dirty="0"/>
              <a:t>e</a:t>
            </a:r>
            <a:r>
              <a:rPr lang="en-GB" sz="900" dirty="0"/>
              <a:t>a</a:t>
            </a:r>
            <a:r>
              <a:rPr lang="en-150" sz="900" dirty="0"/>
              <a:t> </a:t>
            </a:r>
            <a:r>
              <a:rPr lang="en-GB" sz="900" dirty="0"/>
              <a:t>d</a:t>
            </a:r>
            <a:r>
              <a:rPr lang="en-150" sz="900" dirty="0"/>
              <a:t>a</a:t>
            </a:r>
            <a:r>
              <a:rPr lang="en-GB" sz="900" dirty="0"/>
              <a:t>t</a:t>
            </a:r>
            <a:r>
              <a:rPr lang="en-150" sz="900" dirty="0"/>
              <a:t>e</a:t>
            </a:r>
            <a:r>
              <a:rPr lang="en-GB" sz="900" dirty="0"/>
              <a:t>l</a:t>
            </a:r>
            <a:r>
              <a:rPr lang="en-150" sz="900" dirty="0"/>
              <a:t>o</a:t>
            </a:r>
            <a:r>
              <a:rPr lang="en-GB" sz="900" dirty="0"/>
              <a:t>r</a:t>
            </a:r>
            <a:r>
              <a:rPr lang="en-150" sz="900" dirty="0"/>
              <a:t> </a:t>
            </a:r>
            <a:r>
              <a:rPr lang="en-GB" sz="900" dirty="0"/>
              <a:t>d</a:t>
            </a:r>
            <a:r>
              <a:rPr lang="en-150" sz="900" dirty="0"/>
              <a:t>e </a:t>
            </a:r>
            <a:r>
              <a:rPr lang="en-GB" sz="900" dirty="0"/>
              <a:t>p</a:t>
            </a:r>
            <a:r>
              <a:rPr lang="en-150" sz="900" dirty="0"/>
              <a:t>e </a:t>
            </a:r>
            <a:r>
              <a:rPr lang="en-GB" sz="900" dirty="0"/>
              <a:t>A</a:t>
            </a:r>
            <a:r>
              <a:rPr lang="en-150" sz="900" dirty="0"/>
              <a:t>IRBNB</a:t>
            </a:r>
            <a:endParaRPr lang="en-GB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0131C0-E849-4EA9-B08C-51E09FF32A50}"/>
              </a:ext>
            </a:extLst>
          </p:cNvPr>
          <p:cNvSpPr txBox="1"/>
          <p:nvPr/>
        </p:nvSpPr>
        <p:spPr>
          <a:xfrm>
            <a:off x="4845569" y="4172274"/>
            <a:ext cx="1751529" cy="2308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A</a:t>
            </a:r>
            <a:r>
              <a:rPr lang="en-150" sz="900" dirty="0"/>
              <a:t>n</a:t>
            </a:r>
            <a:r>
              <a:rPr lang="en-GB" sz="900" dirty="0"/>
              <a:t>a</a:t>
            </a:r>
            <a:r>
              <a:rPr lang="en-150" sz="900" dirty="0" err="1"/>
              <a:t>liza</a:t>
            </a:r>
            <a:r>
              <a:rPr lang="en-150" sz="900" dirty="0"/>
              <a:t> </a:t>
            </a:r>
            <a:r>
              <a:rPr lang="en-150" sz="900" dirty="0" err="1"/>
              <a:t>datelor</a:t>
            </a:r>
            <a:r>
              <a:rPr lang="en-150" sz="900" dirty="0"/>
              <a:t> </a:t>
            </a:r>
            <a:r>
              <a:rPr lang="en-150" sz="900" dirty="0" err="1"/>
              <a:t>colec</a:t>
            </a:r>
            <a:r>
              <a:rPr lang="ro-RO" sz="900" dirty="0"/>
              <a:t>ționate</a:t>
            </a:r>
            <a:endParaRPr lang="en-GB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D9FBC0-192A-48E2-A07C-B47C8C635E18}"/>
              </a:ext>
            </a:extLst>
          </p:cNvPr>
          <p:cNvSpPr txBox="1"/>
          <p:nvPr/>
        </p:nvSpPr>
        <p:spPr>
          <a:xfrm>
            <a:off x="6277595" y="2085234"/>
            <a:ext cx="1751529" cy="2308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900" dirty="0"/>
              <a:t>Vizualizarea datelor</a:t>
            </a:r>
            <a:endParaRPr lang="en-GB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28812BC-3267-4F35-BA77-4A88C6DFD063}"/>
              </a:ext>
            </a:extLst>
          </p:cNvPr>
          <p:cNvSpPr txBox="1"/>
          <p:nvPr/>
        </p:nvSpPr>
        <p:spPr>
          <a:xfrm>
            <a:off x="7750993" y="4162741"/>
            <a:ext cx="1751529" cy="2308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900" dirty="0"/>
              <a:t>Analiza datelor geospațiale</a:t>
            </a:r>
            <a:endParaRPr lang="en-GB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BFD840E-4B28-4A8F-8DA5-8DD00DCFD132}"/>
              </a:ext>
            </a:extLst>
          </p:cNvPr>
          <p:cNvSpPr txBox="1"/>
          <p:nvPr/>
        </p:nvSpPr>
        <p:spPr>
          <a:xfrm>
            <a:off x="2966752" y="3451313"/>
            <a:ext cx="810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900" dirty="0"/>
              <a:t>Obiectivul 1</a:t>
            </a:r>
            <a:endParaRPr lang="en-GB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8138A0D-B643-4848-AC8C-3042D408EDC6}"/>
              </a:ext>
            </a:extLst>
          </p:cNvPr>
          <p:cNvSpPr txBox="1"/>
          <p:nvPr/>
        </p:nvSpPr>
        <p:spPr>
          <a:xfrm>
            <a:off x="4303421" y="2806709"/>
            <a:ext cx="9162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900" dirty="0"/>
              <a:t>Obiectivul 2</a:t>
            </a:r>
            <a:endParaRPr lang="en-GB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DA6AD46-DF57-44A1-B534-43D57BAD7CF7}"/>
              </a:ext>
            </a:extLst>
          </p:cNvPr>
          <p:cNvSpPr txBox="1"/>
          <p:nvPr/>
        </p:nvSpPr>
        <p:spPr>
          <a:xfrm>
            <a:off x="5789634" y="3450799"/>
            <a:ext cx="769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900" dirty="0"/>
              <a:t>Obiectivul 3</a:t>
            </a:r>
            <a:endParaRPr lang="en-GB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0208E4D-2B47-4131-A6B3-1C6E7F9CE274}"/>
              </a:ext>
            </a:extLst>
          </p:cNvPr>
          <p:cNvSpPr txBox="1"/>
          <p:nvPr/>
        </p:nvSpPr>
        <p:spPr>
          <a:xfrm>
            <a:off x="7296675" y="2786050"/>
            <a:ext cx="744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900" dirty="0"/>
              <a:t>Obiectivul 4</a:t>
            </a:r>
            <a:endParaRPr lang="en-GB" sz="9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F7F7982-1879-43DC-AA6D-D27790AAE0FA}"/>
              </a:ext>
            </a:extLst>
          </p:cNvPr>
          <p:cNvSpPr txBox="1"/>
          <p:nvPr/>
        </p:nvSpPr>
        <p:spPr>
          <a:xfrm>
            <a:off x="8636926" y="3419841"/>
            <a:ext cx="826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900" dirty="0"/>
              <a:t>Obiectivulul 5</a:t>
            </a:r>
            <a:endParaRPr lang="en-GB" sz="900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7A6ADA0-6328-4C33-ABE9-E20905B0699A}"/>
              </a:ext>
            </a:extLst>
          </p:cNvPr>
          <p:cNvCxnSpPr>
            <a:cxnSpLocks/>
          </p:cNvCxnSpPr>
          <p:nvPr/>
        </p:nvCxnSpPr>
        <p:spPr>
          <a:xfrm>
            <a:off x="83127" y="3223467"/>
            <a:ext cx="3009900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08CF50-4802-4AAF-BB10-7F971C0F565B}"/>
              </a:ext>
            </a:extLst>
          </p:cNvPr>
          <p:cNvCxnSpPr>
            <a:cxnSpLocks/>
          </p:cNvCxnSpPr>
          <p:nvPr/>
        </p:nvCxnSpPr>
        <p:spPr>
          <a:xfrm>
            <a:off x="9351524" y="3207327"/>
            <a:ext cx="2692694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DE2789-FE56-4907-8DB9-1E247DCEDD6D}"/>
              </a:ext>
            </a:extLst>
          </p:cNvPr>
          <p:cNvSpPr txBox="1"/>
          <p:nvPr/>
        </p:nvSpPr>
        <p:spPr>
          <a:xfrm>
            <a:off x="7296675" y="169134"/>
            <a:ext cx="455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</a:t>
            </a:r>
            <a:r>
              <a:rPr lang="en-GB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150" sz="2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iectivele</a:t>
            </a:r>
            <a:r>
              <a:rPr lang="en-150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150" sz="2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lucr</a:t>
            </a:r>
            <a:r>
              <a:rPr lang="ro-RO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ării</a:t>
            </a:r>
            <a:endParaRPr lang="en-GB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CA3FD-ED22-4CF8-940E-10B0C43E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848A-56F3-41C1-9045-38632B3B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E47B5D-28E5-4EE0-ACEC-875F906A3A36}"/>
              </a:ext>
            </a:extLst>
          </p:cNvPr>
          <p:cNvSpPr txBox="1"/>
          <p:nvPr/>
        </p:nvSpPr>
        <p:spPr>
          <a:xfrm>
            <a:off x="9192916" y="2062080"/>
            <a:ext cx="175152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900" dirty="0"/>
              <a:t>Folosirea tehnicilor de Machine Learning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4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CDDC"/>
                                      </p:to>
                                    </p:animClr>
                                    <p:set>
                                      <p:cBhvr>
                                        <p:cTn id="62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7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CDDC"/>
                                      </p:to>
                                    </p:animClr>
                                    <p:set>
                                      <p:cBhvr>
                                        <p:cTn id="72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CDDC"/>
                                      </p:to>
                                    </p:animClr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CDDC"/>
                                      </p:to>
                                    </p:animClr>
                                    <p:set>
                                      <p:cBhvr>
                                        <p:cTn id="94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50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1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4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7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5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4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13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8" dur="7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23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36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" dur="1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45" dur="1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7" grpId="0" animBg="1"/>
      <p:bldP spid="118" grpId="0" animBg="1"/>
      <p:bldP spid="119" grpId="0" animBg="1"/>
      <p:bldP spid="120" grpId="0" animBg="1"/>
      <p:bldP spid="121" grpId="0"/>
      <p:bldP spid="122" grpId="0"/>
      <p:bldP spid="123" grpId="0"/>
      <p:bldP spid="124" grpId="0"/>
      <p:bldP spid="125" grpId="0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96303" y="80925"/>
            <a:ext cx="5783230" cy="12930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EE536-15E8-4AEB-9601-528D20F19BCD}"/>
              </a:ext>
            </a:extLst>
          </p:cNvPr>
          <p:cNvSpPr txBox="1"/>
          <p:nvPr/>
        </p:nvSpPr>
        <p:spPr>
          <a:xfrm>
            <a:off x="-7886" y="369642"/>
            <a:ext cx="61038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150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M</a:t>
            </a:r>
            <a:r>
              <a:rPr lang="en-GB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</a:t>
            </a:r>
            <a:r>
              <a:rPr lang="en-150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t</a:t>
            </a:r>
            <a:r>
              <a:rPr lang="en-GB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</a:t>
            </a:r>
            <a:r>
              <a:rPr lang="en-150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v</a:t>
            </a:r>
            <a:r>
              <a:rPr lang="en-GB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e</a:t>
            </a:r>
            <a:r>
              <a:rPr lang="en-150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l</a:t>
            </a:r>
            <a:r>
              <a:rPr lang="en-GB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e</a:t>
            </a:r>
            <a:r>
              <a:rPr lang="en-150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GB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</a:t>
            </a:r>
            <a:r>
              <a:rPr lang="en-150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legeri</a:t>
            </a:r>
            <a:r>
              <a:rPr lang="en-GB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</a:t>
            </a:r>
            <a:r>
              <a:rPr lang="en-150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GB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T</a:t>
            </a:r>
            <a:r>
              <a:rPr lang="en-150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e</a:t>
            </a:r>
            <a:r>
              <a:rPr lang="en-GB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m</a:t>
            </a:r>
            <a:r>
              <a:rPr lang="en-150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e</a:t>
            </a:r>
            <a:r>
              <a:rPr lang="en-GB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BB15-836C-43DB-A14E-1B60FA9DDB52}"/>
              </a:ext>
            </a:extLst>
          </p:cNvPr>
          <p:cNvGrpSpPr/>
          <p:nvPr/>
        </p:nvGrpSpPr>
        <p:grpSpPr>
          <a:xfrm>
            <a:off x="3480748" y="904876"/>
            <a:ext cx="5210174" cy="5210174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rgbClr val="01E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rgbClr val="01E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rgbClr val="01E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D60BA3D-3660-4ECB-A758-379067B1E10D}"/>
              </a:ext>
            </a:extLst>
          </p:cNvPr>
          <p:cNvSpPr txBox="1"/>
          <p:nvPr/>
        </p:nvSpPr>
        <p:spPr>
          <a:xfrm>
            <a:off x="1485900" y="1248504"/>
            <a:ext cx="2783008" cy="249299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150" dirty="0"/>
              <a:t>I</a:t>
            </a:r>
            <a:r>
              <a:rPr lang="ro-RO" dirty="0"/>
              <a:t>nformațiile rezultate la finalul proiectului sunt atribuite orașului Brașov, România. Pe site-ul Airbnb</a:t>
            </a:r>
            <a:r>
              <a:rPr lang="en-150" dirty="0"/>
              <a:t>,</a:t>
            </a:r>
            <a:r>
              <a:rPr lang="ro-RO" dirty="0"/>
              <a:t> acesta conține aproximativ 300 de listări diversificate. Prețurile, tipul camerei, părerile sunt doar câteva criterii aplicate acestei analize.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C010D9-716C-4DFE-9BAE-AA15065FC16D}"/>
              </a:ext>
            </a:extLst>
          </p:cNvPr>
          <p:cNvSpPr txBox="1"/>
          <p:nvPr/>
        </p:nvSpPr>
        <p:spPr>
          <a:xfrm>
            <a:off x="7792776" y="520370"/>
            <a:ext cx="1729915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150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Aprofundarea</a:t>
            </a:r>
            <a:r>
              <a:rPr lang="en-150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no</a:t>
            </a:r>
            <a:r>
              <a:rPr lang="ro-RO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țiunilor de extragere a datelor</a:t>
            </a:r>
          </a:p>
          <a:p>
            <a:r>
              <a:rPr lang="ro-RO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(Data Extraction)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48EA5-D88A-4508-AFEA-2271AF4BE0B5}"/>
              </a:ext>
            </a:extLst>
          </p:cNvPr>
          <p:cNvSpPr txBox="1"/>
          <p:nvPr/>
        </p:nvSpPr>
        <p:spPr>
          <a:xfrm>
            <a:off x="7185527" y="57039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68B741-9BE2-408D-8EC8-FDFFCCA130F2}"/>
              </a:ext>
            </a:extLst>
          </p:cNvPr>
          <p:cNvSpPr txBox="1"/>
          <p:nvPr/>
        </p:nvSpPr>
        <p:spPr>
          <a:xfrm>
            <a:off x="8802784" y="2497366"/>
            <a:ext cx="1729915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150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Cunoa</a:t>
            </a:r>
            <a:r>
              <a:rPr lang="ro-RO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șterea concetelor de „curățare” a datelor</a:t>
            </a:r>
          </a:p>
          <a:p>
            <a:r>
              <a:rPr lang="ro-RO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(Data Cleaning)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EAFD8-9627-4572-8B9B-23679360B532}"/>
              </a:ext>
            </a:extLst>
          </p:cNvPr>
          <p:cNvSpPr txBox="1"/>
          <p:nvPr/>
        </p:nvSpPr>
        <p:spPr>
          <a:xfrm>
            <a:off x="8802784" y="206482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3CA6C2-D2A0-4481-9944-D320259C88C6}"/>
              </a:ext>
            </a:extLst>
          </p:cNvPr>
          <p:cNvSpPr txBox="1"/>
          <p:nvPr/>
        </p:nvSpPr>
        <p:spPr>
          <a:xfrm>
            <a:off x="2579430" y="6002403"/>
            <a:ext cx="1716810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ro-RO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Aplicarea conceptelor de Machine Learning</a:t>
            </a:r>
          </a:p>
          <a:p>
            <a:r>
              <a:rPr lang="ro-RO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(Data Science)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37708-EDAE-40E7-8891-75CBA660690D}"/>
              </a:ext>
            </a:extLst>
          </p:cNvPr>
          <p:cNvSpPr txBox="1"/>
          <p:nvPr/>
        </p:nvSpPr>
        <p:spPr>
          <a:xfrm>
            <a:off x="7466485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1B4813-5B76-42C9-9FF7-617D29BC549A}"/>
              </a:ext>
            </a:extLst>
          </p:cNvPr>
          <p:cNvSpPr txBox="1"/>
          <p:nvPr/>
        </p:nvSpPr>
        <p:spPr>
          <a:xfrm flipH="1">
            <a:off x="7916270" y="5971419"/>
            <a:ext cx="2294620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ro-RO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Îmbinarea tuturor conceptelor într-un proiect atât teoretic cât și practic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4B9EB9-7DD4-495F-B339-4B8ECB2FC66C}"/>
              </a:ext>
            </a:extLst>
          </p:cNvPr>
          <p:cNvSpPr txBox="1"/>
          <p:nvPr/>
        </p:nvSpPr>
        <p:spPr>
          <a:xfrm flipH="1">
            <a:off x="4118270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AF368-9B31-4264-AC8A-F40CB7BC79DC}"/>
              </a:ext>
            </a:extLst>
          </p:cNvPr>
          <p:cNvSpPr txBox="1"/>
          <p:nvPr/>
        </p:nvSpPr>
        <p:spPr>
          <a:xfrm>
            <a:off x="8797237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E7094-ED57-4D45-8048-22D386090B54}"/>
              </a:ext>
            </a:extLst>
          </p:cNvPr>
          <p:cNvSpPr txBox="1"/>
          <p:nvPr/>
        </p:nvSpPr>
        <p:spPr>
          <a:xfrm>
            <a:off x="1062183" y="4274054"/>
            <a:ext cx="2332584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150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</a:t>
            </a:r>
            <a:r>
              <a:rPr lang="en-GB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</a:t>
            </a:r>
            <a:r>
              <a:rPr lang="en-150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</a:t>
            </a:r>
            <a:r>
              <a:rPr lang="en-GB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r>
              <a:rPr lang="en-150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</a:t>
            </a:r>
            <a:r>
              <a:rPr lang="en-GB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z</a:t>
            </a:r>
            <a:r>
              <a:rPr lang="en-150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r>
              <a:rPr lang="en-GB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</a:t>
            </a:r>
            <a:r>
              <a:rPr lang="en-150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en-GB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</a:t>
            </a:r>
            <a:r>
              <a:rPr lang="en-150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</a:t>
            </a:r>
            <a:r>
              <a:rPr lang="en-GB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en-150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GB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en-150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</a:t>
            </a:r>
            <a:r>
              <a:rPr lang="en-GB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</a:t>
            </a:r>
            <a:r>
              <a:rPr lang="en-150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r>
              <a:rPr lang="en-GB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</a:t>
            </a:r>
            <a:r>
              <a:rPr lang="ro-RO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ării informațiilor acumulate asupra unui proiect real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89B67D-4950-441B-8E3E-BDD4BAEE1098}"/>
              </a:ext>
            </a:extLst>
          </p:cNvPr>
          <p:cNvSpPr txBox="1"/>
          <p:nvPr/>
        </p:nvSpPr>
        <p:spPr>
          <a:xfrm>
            <a:off x="2787518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5040F8-F2E7-4967-A7EE-B325BBCED6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115" y="5033819"/>
            <a:ext cx="1045418" cy="673930"/>
          </a:xfrm>
          <a:prstGeom prst="rect">
            <a:avLst/>
          </a:prstGeom>
          <a:solidFill>
            <a:srgbClr val="01E5F5"/>
          </a:solidFill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94F5C30-0D49-4751-9486-88DDBFC60F61}"/>
              </a:ext>
            </a:extLst>
          </p:cNvPr>
          <p:cNvSpPr txBox="1"/>
          <p:nvPr/>
        </p:nvSpPr>
        <p:spPr>
          <a:xfrm>
            <a:off x="8745239" y="4230797"/>
            <a:ext cx="1729915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150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Cunoa</a:t>
            </a:r>
            <a:r>
              <a:rPr lang="ro-RO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șterea concetelor de Analiză a datelor</a:t>
            </a:r>
          </a:p>
          <a:p>
            <a:r>
              <a:rPr lang="ro-RO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(Data Analysis)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Graph Growth">
                <a:extLst>
                  <a:ext uri="{FF2B5EF4-FFF2-40B4-BE49-F238E27FC236}">
                    <a16:creationId xmlns:a16="http://schemas.microsoft.com/office/drawing/2014/main" id="{91C54390-4110-47E9-AAE1-8DEEFD2D63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1711043"/>
                  </p:ext>
                </p:extLst>
              </p:nvPr>
            </p:nvGraphicFramePr>
            <p:xfrm>
              <a:off x="7619360" y="3783605"/>
              <a:ext cx="685421" cy="756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5421" cy="756843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64696" ay="832530" az="4016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09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Graph Growth">
                <a:extLst>
                  <a:ext uri="{FF2B5EF4-FFF2-40B4-BE49-F238E27FC236}">
                    <a16:creationId xmlns:a16="http://schemas.microsoft.com/office/drawing/2014/main" id="{91C54390-4110-47E9-AAE1-8DEEFD2D63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9360" y="3783605"/>
                <a:ext cx="685421" cy="756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Puzzle">
                <a:extLst>
                  <a:ext uri="{FF2B5EF4-FFF2-40B4-BE49-F238E27FC236}">
                    <a16:creationId xmlns:a16="http://schemas.microsoft.com/office/drawing/2014/main" id="{69C7C5FA-B475-42DF-8C91-2078FA2BF1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8449701"/>
                  </p:ext>
                </p:extLst>
              </p:nvPr>
            </p:nvGraphicFramePr>
            <p:xfrm>
              <a:off x="6534463" y="4988255"/>
              <a:ext cx="623062" cy="6894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23062" cy="68948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214" d="1000000"/>
                    <am3d:preTrans dx="0" dy="-1800000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2665" ay="2642590" az="1043520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033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Puzzle">
                <a:extLst>
                  <a:ext uri="{FF2B5EF4-FFF2-40B4-BE49-F238E27FC236}">
                    <a16:creationId xmlns:a16="http://schemas.microsoft.com/office/drawing/2014/main" id="{69C7C5FA-B475-42DF-8C91-2078FA2BF1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4463" y="4988255"/>
                <a:ext cx="623062" cy="689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Surface Laptop - Cobalt Blue">
                <a:extLst>
                  <a:ext uri="{FF2B5EF4-FFF2-40B4-BE49-F238E27FC236}">
                    <a16:creationId xmlns:a16="http://schemas.microsoft.com/office/drawing/2014/main" id="{D5330114-484B-4CC1-AEEC-AB6F256D0B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0015233"/>
                  </p:ext>
                </p:extLst>
              </p:nvPr>
            </p:nvGraphicFramePr>
            <p:xfrm>
              <a:off x="3714374" y="3797945"/>
              <a:ext cx="975170" cy="7985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75170" cy="798560"/>
                    </a:xfrm>
                    <a:prstGeom prst="rect">
                      <a:avLst/>
                    </a:prstGeom>
                  </am3d:spPr>
                  <am3d:camera>
                    <am3d:pos x="0" y="0" z="6389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2623" d="1000000"/>
                    <am3d:preTrans dx="336127" dy="-7631893" dz="33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499" ay="1908994" az="69428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13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Surface Laptop - Cobalt Blue">
                <a:extLst>
                  <a:ext uri="{FF2B5EF4-FFF2-40B4-BE49-F238E27FC236}">
                    <a16:creationId xmlns:a16="http://schemas.microsoft.com/office/drawing/2014/main" id="{D5330114-484B-4CC1-AEEC-AB6F256D0B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4374" y="3797945"/>
                <a:ext cx="975170" cy="7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File folder with contents">
                <a:extLst>
                  <a:ext uri="{FF2B5EF4-FFF2-40B4-BE49-F238E27FC236}">
                    <a16:creationId xmlns:a16="http://schemas.microsoft.com/office/drawing/2014/main" id="{32BCB4C8-2009-4F13-8326-6AEB3AD91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1569471"/>
                  </p:ext>
                </p:extLst>
              </p:nvPr>
            </p:nvGraphicFramePr>
            <p:xfrm>
              <a:off x="6453441" y="1319580"/>
              <a:ext cx="915880" cy="61818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915880" cy="618187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1114619" ay="-58683" az="-197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074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File folder with contents">
                <a:extLst>
                  <a:ext uri="{FF2B5EF4-FFF2-40B4-BE49-F238E27FC236}">
                    <a16:creationId xmlns:a16="http://schemas.microsoft.com/office/drawing/2014/main" id="{32BCB4C8-2009-4F13-8326-6AEB3AD91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53441" y="1319580"/>
                <a:ext cx="915880" cy="618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Checklist">
                <a:extLst>
                  <a:ext uri="{FF2B5EF4-FFF2-40B4-BE49-F238E27FC236}">
                    <a16:creationId xmlns:a16="http://schemas.microsoft.com/office/drawing/2014/main" id="{70C09749-C924-431A-A7A3-96B05FC36C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278442"/>
                  </p:ext>
                </p:extLst>
              </p:nvPr>
            </p:nvGraphicFramePr>
            <p:xfrm>
              <a:off x="7444511" y="2085324"/>
              <a:ext cx="973003" cy="9163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973003" cy="916322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1302023" ay="1782302" az="66934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24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Checklist">
                <a:extLst>
                  <a:ext uri="{FF2B5EF4-FFF2-40B4-BE49-F238E27FC236}">
                    <a16:creationId xmlns:a16="http://schemas.microsoft.com/office/drawing/2014/main" id="{70C09749-C924-431A-A7A3-96B05FC36C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44511" y="2085324"/>
                <a:ext cx="973003" cy="9163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23D98-B552-4D31-8FDF-885269E1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83C0C924-D44F-4EFB-858D-D8B41A8A186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C392E-F306-4B50-B6D0-FEC9FE2C02AB}"/>
              </a:ext>
            </a:extLst>
          </p:cNvPr>
          <p:cNvSpPr/>
          <p:nvPr/>
        </p:nvSpPr>
        <p:spPr>
          <a:xfrm>
            <a:off x="6408770" y="80925"/>
            <a:ext cx="5783230" cy="12930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150" sz="28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</a:t>
            </a:r>
            <a:r>
              <a:rPr lang="en-150" sz="28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sele</a:t>
            </a:r>
            <a:r>
              <a:rPr lang="en-150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 </a:t>
            </a:r>
            <a:r>
              <a:rPr lang="en-150" sz="28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referi</a:t>
            </a:r>
            <a:r>
              <a:rPr lang="ro-RO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ță ale proiectului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22F01D6-6716-46CE-8A2F-17468362AD49}"/>
              </a:ext>
            </a:extLst>
          </p:cNvPr>
          <p:cNvSpPr/>
          <p:nvPr/>
        </p:nvSpPr>
        <p:spPr>
          <a:xfrm>
            <a:off x="4738255" y="2355273"/>
            <a:ext cx="2235200" cy="655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4FE0A4-C324-4057-94CB-98F9B39777B3}"/>
              </a:ext>
            </a:extLst>
          </p:cNvPr>
          <p:cNvSpPr txBox="1"/>
          <p:nvPr/>
        </p:nvSpPr>
        <p:spPr>
          <a:xfrm>
            <a:off x="7342909" y="1921164"/>
            <a:ext cx="4645891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150" b="1" dirty="0"/>
              <a:t>P</a:t>
            </a:r>
            <a:r>
              <a:rPr lang="ro-RO" b="1" dirty="0"/>
              <a:t>ână acum, majoritatea studiilor s-au concentrat pe orașe mari precum Berlin (Germania) sau Madrid (Spania) sau alte orașe mari.  În urma acestor studii s-a observat o relație între distribuția listărilor Airbnb și profilul socioeconomic al zonelor respective. </a:t>
            </a:r>
            <a:endParaRPr lang="en-GB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B7897D4-CA2D-4AD7-9A87-0CB55C83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8" y="1902597"/>
            <a:ext cx="3924300" cy="3257550"/>
          </a:xfrm>
          <a:prstGeom prst="rect">
            <a:avLst/>
          </a:prstGeom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DE169147-B11F-447E-BC8B-9E11193A9336}"/>
              </a:ext>
            </a:extLst>
          </p:cNvPr>
          <p:cNvSpPr/>
          <p:nvPr/>
        </p:nvSpPr>
        <p:spPr>
          <a:xfrm>
            <a:off x="4738255" y="4539673"/>
            <a:ext cx="2235200" cy="655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B649CB-11D7-4A91-8DE0-6A27F115D650}"/>
              </a:ext>
            </a:extLst>
          </p:cNvPr>
          <p:cNvSpPr txBox="1"/>
          <p:nvPr/>
        </p:nvSpPr>
        <p:spPr>
          <a:xfrm>
            <a:off x="7342908" y="4124037"/>
            <a:ext cx="464589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o-RO" b="1" dirty="0"/>
              <a:t>Inspirația acestui proiect a venit din proiectele dezvoltate de către </a:t>
            </a:r>
            <a:r>
              <a:rPr lang="en-150" b="1" i="1" dirty="0"/>
              <a:t>International Journal of Geo- Information</a:t>
            </a:r>
            <a:r>
              <a:rPr lang="ro-RO" b="1" i="1" dirty="0"/>
              <a:t> (''</a:t>
            </a:r>
            <a:r>
              <a:rPr lang="en-GB" b="1" i="1" dirty="0"/>
              <a:t>Airbnb Offer in Spain—Spatial Analysis of the Pattern and Determinants of Its Distribution</a:t>
            </a:r>
            <a:r>
              <a:rPr lang="ro-RO" b="1" i="1" dirty="0"/>
              <a:t>‘’) [1] și Sensor Article ('' </a:t>
            </a:r>
            <a:r>
              <a:rPr lang="en-GB" b="1" i="1" dirty="0"/>
              <a:t>Can Tourist Attractions Boost Other Activities Around? A Data Analysis through Social Networks</a:t>
            </a:r>
            <a:r>
              <a:rPr lang="ro-RO" b="1" i="1" dirty="0"/>
              <a:t>'')</a:t>
            </a:r>
            <a:r>
              <a:rPr lang="ro-RO" b="1" dirty="0"/>
              <a:t> [3]. </a:t>
            </a:r>
            <a:endParaRPr lang="en-GB" b="1" dirty="0"/>
          </a:p>
        </p:txBody>
      </p:sp>
      <p:sp>
        <p:nvSpPr>
          <p:cNvPr id="45" name="Date Placeholder 44">
            <a:extLst>
              <a:ext uri="{FF2B5EF4-FFF2-40B4-BE49-F238E27FC236}">
                <a16:creationId xmlns:a16="http://schemas.microsoft.com/office/drawing/2014/main" id="{485AA768-6151-437B-9551-A2E6B911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21C44684-C55E-4407-A2CD-D492CB19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61999" y="6679"/>
            <a:ext cx="4489016" cy="9174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4353371" y="2797175"/>
            <a:ext cx="3481388" cy="2833688"/>
            <a:chOff x="4353371" y="2797175"/>
            <a:chExt cx="3481388" cy="28336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098033" y="1612900"/>
            <a:ext cx="503238" cy="1133475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3400871" y="314166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3480246" y="4173538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886646" y="5302250"/>
            <a:ext cx="1063625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7555358" y="5302250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4156075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3128963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1606441" y="4854220"/>
            <a:ext cx="2037059" cy="2028826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2589658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3005287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4157315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7254527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8393558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8814943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8393558" y="5375275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2707">
            <a:extLst>
              <a:ext uri="{FF2B5EF4-FFF2-40B4-BE49-F238E27FC236}">
                <a16:creationId xmlns:a16="http://schemas.microsoft.com/office/drawing/2014/main" id="{942CA40F-711D-4EB5-AEB4-A4D1E567D512}"/>
              </a:ext>
            </a:extLst>
          </p:cNvPr>
          <p:cNvSpPr>
            <a:spLocks noEditPoints="1"/>
          </p:cNvSpPr>
          <p:nvPr/>
        </p:nvSpPr>
        <p:spPr bwMode="auto">
          <a:xfrm>
            <a:off x="7519640" y="1377156"/>
            <a:ext cx="257175" cy="285750"/>
          </a:xfrm>
          <a:custGeom>
            <a:avLst/>
            <a:gdLst>
              <a:gd name="T0" fmla="*/ 504 w 648"/>
              <a:gd name="T1" fmla="*/ 264 h 720"/>
              <a:gd name="T2" fmla="*/ 482 w 648"/>
              <a:gd name="T3" fmla="*/ 223 h 720"/>
              <a:gd name="T4" fmla="*/ 438 w 648"/>
              <a:gd name="T5" fmla="*/ 219 h 720"/>
              <a:gd name="T6" fmla="*/ 409 w 648"/>
              <a:gd name="T7" fmla="*/ 254 h 720"/>
              <a:gd name="T8" fmla="*/ 396 w 648"/>
              <a:gd name="T9" fmla="*/ 275 h 720"/>
              <a:gd name="T10" fmla="*/ 384 w 648"/>
              <a:gd name="T11" fmla="*/ 256 h 720"/>
              <a:gd name="T12" fmla="*/ 396 w 648"/>
              <a:gd name="T13" fmla="*/ 223 h 720"/>
              <a:gd name="T14" fmla="*/ 421 w 648"/>
              <a:gd name="T15" fmla="*/ 200 h 720"/>
              <a:gd name="T16" fmla="*/ 456 w 648"/>
              <a:gd name="T17" fmla="*/ 192 h 720"/>
              <a:gd name="T18" fmla="*/ 491 w 648"/>
              <a:gd name="T19" fmla="*/ 200 h 720"/>
              <a:gd name="T20" fmla="*/ 516 w 648"/>
              <a:gd name="T21" fmla="*/ 223 h 720"/>
              <a:gd name="T22" fmla="*/ 527 w 648"/>
              <a:gd name="T23" fmla="*/ 256 h 720"/>
              <a:gd name="T24" fmla="*/ 516 w 648"/>
              <a:gd name="T25" fmla="*/ 275 h 720"/>
              <a:gd name="T26" fmla="*/ 272 w 648"/>
              <a:gd name="T27" fmla="*/ 541 h 720"/>
              <a:gd name="T28" fmla="*/ 222 w 648"/>
              <a:gd name="T29" fmla="*/ 504 h 720"/>
              <a:gd name="T30" fmla="*/ 195 w 648"/>
              <a:gd name="T31" fmla="*/ 447 h 720"/>
              <a:gd name="T32" fmla="*/ 199 w 648"/>
              <a:gd name="T33" fmla="*/ 408 h 720"/>
              <a:gd name="T34" fmla="*/ 216 w 648"/>
              <a:gd name="T35" fmla="*/ 419 h 720"/>
              <a:gd name="T36" fmla="*/ 228 w 648"/>
              <a:gd name="T37" fmla="*/ 471 h 720"/>
              <a:gd name="T38" fmla="*/ 264 w 648"/>
              <a:gd name="T39" fmla="*/ 510 h 720"/>
              <a:gd name="T40" fmla="*/ 313 w 648"/>
              <a:gd name="T41" fmla="*/ 527 h 720"/>
              <a:gd name="T42" fmla="*/ 366 w 648"/>
              <a:gd name="T43" fmla="*/ 519 h 720"/>
              <a:gd name="T44" fmla="*/ 407 w 648"/>
              <a:gd name="T45" fmla="*/ 488 h 720"/>
              <a:gd name="T46" fmla="*/ 430 w 648"/>
              <a:gd name="T47" fmla="*/ 442 h 720"/>
              <a:gd name="T48" fmla="*/ 440 w 648"/>
              <a:gd name="T49" fmla="*/ 408 h 720"/>
              <a:gd name="T50" fmla="*/ 456 w 648"/>
              <a:gd name="T51" fmla="*/ 419 h 720"/>
              <a:gd name="T52" fmla="*/ 440 w 648"/>
              <a:gd name="T53" fmla="*/ 482 h 720"/>
              <a:gd name="T54" fmla="*/ 398 w 648"/>
              <a:gd name="T55" fmla="*/ 529 h 720"/>
              <a:gd name="T56" fmla="*/ 337 w 648"/>
              <a:gd name="T57" fmla="*/ 551 h 720"/>
              <a:gd name="T58" fmla="*/ 136 w 648"/>
              <a:gd name="T59" fmla="*/ 275 h 720"/>
              <a:gd name="T60" fmla="*/ 120 w 648"/>
              <a:gd name="T61" fmla="*/ 264 h 720"/>
              <a:gd name="T62" fmla="*/ 129 w 648"/>
              <a:gd name="T63" fmla="*/ 229 h 720"/>
              <a:gd name="T64" fmla="*/ 151 w 648"/>
              <a:gd name="T65" fmla="*/ 204 h 720"/>
              <a:gd name="T66" fmla="*/ 185 w 648"/>
              <a:gd name="T67" fmla="*/ 192 h 720"/>
              <a:gd name="T68" fmla="*/ 220 w 648"/>
              <a:gd name="T69" fmla="*/ 197 h 720"/>
              <a:gd name="T70" fmla="*/ 248 w 648"/>
              <a:gd name="T71" fmla="*/ 218 h 720"/>
              <a:gd name="T72" fmla="*/ 262 w 648"/>
              <a:gd name="T73" fmla="*/ 249 h 720"/>
              <a:gd name="T74" fmla="*/ 257 w 648"/>
              <a:gd name="T75" fmla="*/ 275 h 720"/>
              <a:gd name="T76" fmla="*/ 240 w 648"/>
              <a:gd name="T77" fmla="*/ 264 h 720"/>
              <a:gd name="T78" fmla="*/ 218 w 648"/>
              <a:gd name="T79" fmla="*/ 223 h 720"/>
              <a:gd name="T80" fmla="*/ 174 w 648"/>
              <a:gd name="T81" fmla="*/ 219 h 720"/>
              <a:gd name="T82" fmla="*/ 145 w 648"/>
              <a:gd name="T83" fmla="*/ 254 h 720"/>
              <a:gd name="T84" fmla="*/ 631 w 648"/>
              <a:gd name="T85" fmla="*/ 1 h 720"/>
              <a:gd name="T86" fmla="*/ 588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4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3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9 w 648"/>
              <a:gd name="T115" fmla="*/ 677 h 720"/>
              <a:gd name="T116" fmla="*/ 511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4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516" y="275"/>
                </a:moveTo>
                <a:lnTo>
                  <a:pt x="511" y="275"/>
                </a:lnTo>
                <a:lnTo>
                  <a:pt x="508" y="272"/>
                </a:lnTo>
                <a:lnTo>
                  <a:pt x="505" y="268"/>
                </a:lnTo>
                <a:lnTo>
                  <a:pt x="504" y="264"/>
                </a:lnTo>
                <a:lnTo>
                  <a:pt x="503" y="254"/>
                </a:lnTo>
                <a:lnTo>
                  <a:pt x="501" y="245"/>
                </a:lnTo>
                <a:lnTo>
                  <a:pt x="496" y="236"/>
                </a:lnTo>
                <a:lnTo>
                  <a:pt x="490" y="229"/>
                </a:lnTo>
                <a:lnTo>
                  <a:pt x="482" y="223"/>
                </a:lnTo>
                <a:lnTo>
                  <a:pt x="474" y="219"/>
                </a:lnTo>
                <a:lnTo>
                  <a:pt x="465" y="216"/>
                </a:lnTo>
                <a:lnTo>
                  <a:pt x="456" y="215"/>
                </a:lnTo>
                <a:lnTo>
                  <a:pt x="446" y="216"/>
                </a:lnTo>
                <a:lnTo>
                  <a:pt x="438" y="219"/>
                </a:lnTo>
                <a:lnTo>
                  <a:pt x="430" y="223"/>
                </a:lnTo>
                <a:lnTo>
                  <a:pt x="423" y="229"/>
                </a:lnTo>
                <a:lnTo>
                  <a:pt x="416" y="236"/>
                </a:lnTo>
                <a:lnTo>
                  <a:pt x="411" y="245"/>
                </a:lnTo>
                <a:lnTo>
                  <a:pt x="409" y="254"/>
                </a:lnTo>
                <a:lnTo>
                  <a:pt x="408" y="264"/>
                </a:lnTo>
                <a:lnTo>
                  <a:pt x="407" y="268"/>
                </a:lnTo>
                <a:lnTo>
                  <a:pt x="404" y="272"/>
                </a:lnTo>
                <a:lnTo>
                  <a:pt x="400" y="275"/>
                </a:lnTo>
                <a:lnTo>
                  <a:pt x="396" y="275"/>
                </a:lnTo>
                <a:lnTo>
                  <a:pt x="391" y="275"/>
                </a:lnTo>
                <a:lnTo>
                  <a:pt x="388" y="272"/>
                </a:lnTo>
                <a:lnTo>
                  <a:pt x="385" y="268"/>
                </a:lnTo>
                <a:lnTo>
                  <a:pt x="384" y="264"/>
                </a:lnTo>
                <a:lnTo>
                  <a:pt x="384" y="256"/>
                </a:lnTo>
                <a:lnTo>
                  <a:pt x="385" y="249"/>
                </a:lnTo>
                <a:lnTo>
                  <a:pt x="387" y="243"/>
                </a:lnTo>
                <a:lnTo>
                  <a:pt x="390" y="235"/>
                </a:lnTo>
                <a:lnTo>
                  <a:pt x="393" y="229"/>
                </a:lnTo>
                <a:lnTo>
                  <a:pt x="396" y="223"/>
                </a:lnTo>
                <a:lnTo>
                  <a:pt x="400" y="218"/>
                </a:lnTo>
                <a:lnTo>
                  <a:pt x="405" y="213"/>
                </a:lnTo>
                <a:lnTo>
                  <a:pt x="410" y="208"/>
                </a:lnTo>
                <a:lnTo>
                  <a:pt x="415" y="204"/>
                </a:lnTo>
                <a:lnTo>
                  <a:pt x="421" y="200"/>
                </a:lnTo>
                <a:lnTo>
                  <a:pt x="428" y="197"/>
                </a:lnTo>
                <a:lnTo>
                  <a:pt x="435" y="195"/>
                </a:lnTo>
                <a:lnTo>
                  <a:pt x="442" y="193"/>
                </a:lnTo>
                <a:lnTo>
                  <a:pt x="449" y="192"/>
                </a:lnTo>
                <a:lnTo>
                  <a:pt x="456" y="192"/>
                </a:lnTo>
                <a:lnTo>
                  <a:pt x="463" y="192"/>
                </a:lnTo>
                <a:lnTo>
                  <a:pt x="470" y="193"/>
                </a:lnTo>
                <a:lnTo>
                  <a:pt x="477" y="195"/>
                </a:lnTo>
                <a:lnTo>
                  <a:pt x="484" y="197"/>
                </a:lnTo>
                <a:lnTo>
                  <a:pt x="491" y="200"/>
                </a:lnTo>
                <a:lnTo>
                  <a:pt x="497" y="204"/>
                </a:lnTo>
                <a:lnTo>
                  <a:pt x="502" y="208"/>
                </a:lnTo>
                <a:lnTo>
                  <a:pt x="507" y="213"/>
                </a:lnTo>
                <a:lnTo>
                  <a:pt x="512" y="218"/>
                </a:lnTo>
                <a:lnTo>
                  <a:pt x="516" y="223"/>
                </a:lnTo>
                <a:lnTo>
                  <a:pt x="519" y="229"/>
                </a:lnTo>
                <a:lnTo>
                  <a:pt x="522" y="235"/>
                </a:lnTo>
                <a:lnTo>
                  <a:pt x="525" y="243"/>
                </a:lnTo>
                <a:lnTo>
                  <a:pt x="526" y="249"/>
                </a:lnTo>
                <a:lnTo>
                  <a:pt x="527" y="256"/>
                </a:lnTo>
                <a:lnTo>
                  <a:pt x="528" y="264"/>
                </a:lnTo>
                <a:lnTo>
                  <a:pt x="527" y="268"/>
                </a:lnTo>
                <a:lnTo>
                  <a:pt x="524" y="272"/>
                </a:lnTo>
                <a:lnTo>
                  <a:pt x="521" y="275"/>
                </a:lnTo>
                <a:lnTo>
                  <a:pt x="516" y="275"/>
                </a:lnTo>
                <a:close/>
                <a:moveTo>
                  <a:pt x="324" y="551"/>
                </a:moveTo>
                <a:lnTo>
                  <a:pt x="311" y="551"/>
                </a:lnTo>
                <a:lnTo>
                  <a:pt x="298" y="549"/>
                </a:lnTo>
                <a:lnTo>
                  <a:pt x="284" y="545"/>
                </a:lnTo>
                <a:lnTo>
                  <a:pt x="272" y="541"/>
                </a:lnTo>
                <a:lnTo>
                  <a:pt x="261" y="536"/>
                </a:lnTo>
                <a:lnTo>
                  <a:pt x="250" y="529"/>
                </a:lnTo>
                <a:lnTo>
                  <a:pt x="240" y="522"/>
                </a:lnTo>
                <a:lnTo>
                  <a:pt x="230" y="513"/>
                </a:lnTo>
                <a:lnTo>
                  <a:pt x="222" y="504"/>
                </a:lnTo>
                <a:lnTo>
                  <a:pt x="214" y="494"/>
                </a:lnTo>
                <a:lnTo>
                  <a:pt x="208" y="482"/>
                </a:lnTo>
                <a:lnTo>
                  <a:pt x="202" y="471"/>
                </a:lnTo>
                <a:lnTo>
                  <a:pt x="198" y="459"/>
                </a:lnTo>
                <a:lnTo>
                  <a:pt x="195" y="447"/>
                </a:lnTo>
                <a:lnTo>
                  <a:pt x="193" y="434"/>
                </a:lnTo>
                <a:lnTo>
                  <a:pt x="192" y="419"/>
                </a:lnTo>
                <a:lnTo>
                  <a:pt x="193" y="415"/>
                </a:lnTo>
                <a:lnTo>
                  <a:pt x="195" y="411"/>
                </a:lnTo>
                <a:lnTo>
                  <a:pt x="199" y="408"/>
                </a:lnTo>
                <a:lnTo>
                  <a:pt x="204" y="407"/>
                </a:lnTo>
                <a:lnTo>
                  <a:pt x="208" y="408"/>
                </a:lnTo>
                <a:lnTo>
                  <a:pt x="212" y="411"/>
                </a:lnTo>
                <a:lnTo>
                  <a:pt x="215" y="415"/>
                </a:lnTo>
                <a:lnTo>
                  <a:pt x="216" y="419"/>
                </a:lnTo>
                <a:lnTo>
                  <a:pt x="216" y="431"/>
                </a:lnTo>
                <a:lnTo>
                  <a:pt x="218" y="442"/>
                </a:lnTo>
                <a:lnTo>
                  <a:pt x="220" y="452"/>
                </a:lnTo>
                <a:lnTo>
                  <a:pt x="224" y="462"/>
                </a:lnTo>
                <a:lnTo>
                  <a:pt x="228" y="471"/>
                </a:lnTo>
                <a:lnTo>
                  <a:pt x="235" y="480"/>
                </a:lnTo>
                <a:lnTo>
                  <a:pt x="241" y="488"/>
                </a:lnTo>
                <a:lnTo>
                  <a:pt x="248" y="497"/>
                </a:lnTo>
                <a:lnTo>
                  <a:pt x="255" y="503"/>
                </a:lnTo>
                <a:lnTo>
                  <a:pt x="264" y="510"/>
                </a:lnTo>
                <a:lnTo>
                  <a:pt x="272" y="515"/>
                </a:lnTo>
                <a:lnTo>
                  <a:pt x="282" y="519"/>
                </a:lnTo>
                <a:lnTo>
                  <a:pt x="291" y="523"/>
                </a:lnTo>
                <a:lnTo>
                  <a:pt x="303" y="525"/>
                </a:lnTo>
                <a:lnTo>
                  <a:pt x="313" y="527"/>
                </a:lnTo>
                <a:lnTo>
                  <a:pt x="324" y="528"/>
                </a:lnTo>
                <a:lnTo>
                  <a:pt x="335" y="527"/>
                </a:lnTo>
                <a:lnTo>
                  <a:pt x="345" y="525"/>
                </a:lnTo>
                <a:lnTo>
                  <a:pt x="356" y="523"/>
                </a:lnTo>
                <a:lnTo>
                  <a:pt x="366" y="519"/>
                </a:lnTo>
                <a:lnTo>
                  <a:pt x="376" y="515"/>
                </a:lnTo>
                <a:lnTo>
                  <a:pt x="384" y="510"/>
                </a:lnTo>
                <a:lnTo>
                  <a:pt x="393" y="503"/>
                </a:lnTo>
                <a:lnTo>
                  <a:pt x="400" y="497"/>
                </a:lnTo>
                <a:lnTo>
                  <a:pt x="407" y="488"/>
                </a:lnTo>
                <a:lnTo>
                  <a:pt x="413" y="480"/>
                </a:lnTo>
                <a:lnTo>
                  <a:pt x="418" y="471"/>
                </a:lnTo>
                <a:lnTo>
                  <a:pt x="424" y="462"/>
                </a:lnTo>
                <a:lnTo>
                  <a:pt x="428" y="452"/>
                </a:lnTo>
                <a:lnTo>
                  <a:pt x="430" y="442"/>
                </a:lnTo>
                <a:lnTo>
                  <a:pt x="432" y="431"/>
                </a:lnTo>
                <a:lnTo>
                  <a:pt x="432" y="419"/>
                </a:lnTo>
                <a:lnTo>
                  <a:pt x="433" y="415"/>
                </a:lnTo>
                <a:lnTo>
                  <a:pt x="436" y="411"/>
                </a:lnTo>
                <a:lnTo>
                  <a:pt x="440" y="408"/>
                </a:lnTo>
                <a:lnTo>
                  <a:pt x="444" y="407"/>
                </a:lnTo>
                <a:lnTo>
                  <a:pt x="449" y="408"/>
                </a:lnTo>
                <a:lnTo>
                  <a:pt x="452" y="411"/>
                </a:lnTo>
                <a:lnTo>
                  <a:pt x="455" y="415"/>
                </a:lnTo>
                <a:lnTo>
                  <a:pt x="456" y="419"/>
                </a:lnTo>
                <a:lnTo>
                  <a:pt x="455" y="434"/>
                </a:lnTo>
                <a:lnTo>
                  <a:pt x="453" y="447"/>
                </a:lnTo>
                <a:lnTo>
                  <a:pt x="450" y="459"/>
                </a:lnTo>
                <a:lnTo>
                  <a:pt x="446" y="471"/>
                </a:lnTo>
                <a:lnTo>
                  <a:pt x="440" y="482"/>
                </a:lnTo>
                <a:lnTo>
                  <a:pt x="434" y="494"/>
                </a:lnTo>
                <a:lnTo>
                  <a:pt x="426" y="504"/>
                </a:lnTo>
                <a:lnTo>
                  <a:pt x="417" y="513"/>
                </a:lnTo>
                <a:lnTo>
                  <a:pt x="408" y="522"/>
                </a:lnTo>
                <a:lnTo>
                  <a:pt x="398" y="529"/>
                </a:lnTo>
                <a:lnTo>
                  <a:pt x="387" y="536"/>
                </a:lnTo>
                <a:lnTo>
                  <a:pt x="375" y="541"/>
                </a:lnTo>
                <a:lnTo>
                  <a:pt x="364" y="545"/>
                </a:lnTo>
                <a:lnTo>
                  <a:pt x="350" y="549"/>
                </a:lnTo>
                <a:lnTo>
                  <a:pt x="337" y="551"/>
                </a:lnTo>
                <a:lnTo>
                  <a:pt x="324" y="551"/>
                </a:lnTo>
                <a:close/>
                <a:moveTo>
                  <a:pt x="144" y="264"/>
                </a:moveTo>
                <a:lnTo>
                  <a:pt x="143" y="268"/>
                </a:lnTo>
                <a:lnTo>
                  <a:pt x="140" y="272"/>
                </a:lnTo>
                <a:lnTo>
                  <a:pt x="136" y="275"/>
                </a:lnTo>
                <a:lnTo>
                  <a:pt x="132" y="275"/>
                </a:lnTo>
                <a:lnTo>
                  <a:pt x="127" y="275"/>
                </a:lnTo>
                <a:lnTo>
                  <a:pt x="123" y="272"/>
                </a:lnTo>
                <a:lnTo>
                  <a:pt x="121" y="268"/>
                </a:lnTo>
                <a:lnTo>
                  <a:pt x="120" y="264"/>
                </a:lnTo>
                <a:lnTo>
                  <a:pt x="120" y="256"/>
                </a:lnTo>
                <a:lnTo>
                  <a:pt x="121" y="249"/>
                </a:lnTo>
                <a:lnTo>
                  <a:pt x="123" y="243"/>
                </a:lnTo>
                <a:lnTo>
                  <a:pt x="126" y="235"/>
                </a:lnTo>
                <a:lnTo>
                  <a:pt x="129" y="229"/>
                </a:lnTo>
                <a:lnTo>
                  <a:pt x="132" y="223"/>
                </a:lnTo>
                <a:lnTo>
                  <a:pt x="136" y="218"/>
                </a:lnTo>
                <a:lnTo>
                  <a:pt x="141" y="213"/>
                </a:lnTo>
                <a:lnTo>
                  <a:pt x="146" y="208"/>
                </a:lnTo>
                <a:lnTo>
                  <a:pt x="151" y="204"/>
                </a:lnTo>
                <a:lnTo>
                  <a:pt x="157" y="200"/>
                </a:lnTo>
                <a:lnTo>
                  <a:pt x="163" y="197"/>
                </a:lnTo>
                <a:lnTo>
                  <a:pt x="171" y="195"/>
                </a:lnTo>
                <a:lnTo>
                  <a:pt x="178" y="193"/>
                </a:lnTo>
                <a:lnTo>
                  <a:pt x="185" y="192"/>
                </a:lnTo>
                <a:lnTo>
                  <a:pt x="192" y="192"/>
                </a:lnTo>
                <a:lnTo>
                  <a:pt x="199" y="192"/>
                </a:lnTo>
                <a:lnTo>
                  <a:pt x="206" y="193"/>
                </a:lnTo>
                <a:lnTo>
                  <a:pt x="213" y="195"/>
                </a:lnTo>
                <a:lnTo>
                  <a:pt x="220" y="197"/>
                </a:lnTo>
                <a:lnTo>
                  <a:pt x="226" y="200"/>
                </a:lnTo>
                <a:lnTo>
                  <a:pt x="232" y="204"/>
                </a:lnTo>
                <a:lnTo>
                  <a:pt x="238" y="208"/>
                </a:lnTo>
                <a:lnTo>
                  <a:pt x="243" y="213"/>
                </a:lnTo>
                <a:lnTo>
                  <a:pt x="248" y="218"/>
                </a:lnTo>
                <a:lnTo>
                  <a:pt x="252" y="223"/>
                </a:lnTo>
                <a:lnTo>
                  <a:pt x="255" y="229"/>
                </a:lnTo>
                <a:lnTo>
                  <a:pt x="258" y="235"/>
                </a:lnTo>
                <a:lnTo>
                  <a:pt x="261" y="243"/>
                </a:lnTo>
                <a:lnTo>
                  <a:pt x="262" y="249"/>
                </a:lnTo>
                <a:lnTo>
                  <a:pt x="263" y="256"/>
                </a:lnTo>
                <a:lnTo>
                  <a:pt x="264" y="264"/>
                </a:lnTo>
                <a:lnTo>
                  <a:pt x="263" y="268"/>
                </a:lnTo>
                <a:lnTo>
                  <a:pt x="260" y="272"/>
                </a:lnTo>
                <a:lnTo>
                  <a:pt x="257" y="275"/>
                </a:lnTo>
                <a:lnTo>
                  <a:pt x="252" y="275"/>
                </a:lnTo>
                <a:lnTo>
                  <a:pt x="247" y="275"/>
                </a:lnTo>
                <a:lnTo>
                  <a:pt x="244" y="272"/>
                </a:lnTo>
                <a:lnTo>
                  <a:pt x="241" y="268"/>
                </a:lnTo>
                <a:lnTo>
                  <a:pt x="240" y="264"/>
                </a:lnTo>
                <a:lnTo>
                  <a:pt x="239" y="254"/>
                </a:lnTo>
                <a:lnTo>
                  <a:pt x="236" y="245"/>
                </a:lnTo>
                <a:lnTo>
                  <a:pt x="231" y="236"/>
                </a:lnTo>
                <a:lnTo>
                  <a:pt x="225" y="229"/>
                </a:lnTo>
                <a:lnTo>
                  <a:pt x="218" y="223"/>
                </a:lnTo>
                <a:lnTo>
                  <a:pt x="210" y="219"/>
                </a:lnTo>
                <a:lnTo>
                  <a:pt x="201" y="216"/>
                </a:lnTo>
                <a:lnTo>
                  <a:pt x="192" y="215"/>
                </a:lnTo>
                <a:lnTo>
                  <a:pt x="182" y="216"/>
                </a:lnTo>
                <a:lnTo>
                  <a:pt x="174" y="219"/>
                </a:lnTo>
                <a:lnTo>
                  <a:pt x="164" y="223"/>
                </a:lnTo>
                <a:lnTo>
                  <a:pt x="157" y="229"/>
                </a:lnTo>
                <a:lnTo>
                  <a:pt x="152" y="236"/>
                </a:lnTo>
                <a:lnTo>
                  <a:pt x="147" y="245"/>
                </a:lnTo>
                <a:lnTo>
                  <a:pt x="145" y="254"/>
                </a:lnTo>
                <a:lnTo>
                  <a:pt x="144" y="264"/>
                </a:lnTo>
                <a:close/>
                <a:moveTo>
                  <a:pt x="641" y="1"/>
                </a:moveTo>
                <a:lnTo>
                  <a:pt x="637" y="0"/>
                </a:lnTo>
                <a:lnTo>
                  <a:pt x="634" y="0"/>
                </a:lnTo>
                <a:lnTo>
                  <a:pt x="631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8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6" y="49"/>
                </a:lnTo>
                <a:lnTo>
                  <a:pt x="453" y="51"/>
                </a:lnTo>
                <a:lnTo>
                  <a:pt x="429" y="53"/>
                </a:lnTo>
                <a:lnTo>
                  <a:pt x="404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4" y="51"/>
                </a:lnTo>
                <a:lnTo>
                  <a:pt x="171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5" y="30"/>
                </a:lnTo>
                <a:lnTo>
                  <a:pt x="60" y="25"/>
                </a:lnTo>
                <a:lnTo>
                  <a:pt x="48" y="20"/>
                </a:lnTo>
                <a:lnTo>
                  <a:pt x="36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1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1" y="379"/>
                </a:lnTo>
                <a:lnTo>
                  <a:pt x="3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4" y="468"/>
                </a:lnTo>
                <a:lnTo>
                  <a:pt x="32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1" y="590"/>
                </a:lnTo>
                <a:lnTo>
                  <a:pt x="124" y="603"/>
                </a:lnTo>
                <a:lnTo>
                  <a:pt x="137" y="615"/>
                </a:lnTo>
                <a:lnTo>
                  <a:pt x="151" y="628"/>
                </a:lnTo>
                <a:lnTo>
                  <a:pt x="164" y="639"/>
                </a:lnTo>
                <a:lnTo>
                  <a:pt x="179" y="649"/>
                </a:lnTo>
                <a:lnTo>
                  <a:pt x="193" y="659"/>
                </a:lnTo>
                <a:lnTo>
                  <a:pt x="219" y="677"/>
                </a:lnTo>
                <a:lnTo>
                  <a:pt x="246" y="692"/>
                </a:lnTo>
                <a:lnTo>
                  <a:pt x="270" y="704"/>
                </a:lnTo>
                <a:lnTo>
                  <a:pt x="291" y="713"/>
                </a:lnTo>
                <a:lnTo>
                  <a:pt x="301" y="716"/>
                </a:lnTo>
                <a:lnTo>
                  <a:pt x="310" y="718"/>
                </a:lnTo>
                <a:lnTo>
                  <a:pt x="317" y="719"/>
                </a:lnTo>
                <a:lnTo>
                  <a:pt x="324" y="720"/>
                </a:lnTo>
                <a:lnTo>
                  <a:pt x="331" y="719"/>
                </a:lnTo>
                <a:lnTo>
                  <a:pt x="338" y="718"/>
                </a:lnTo>
                <a:lnTo>
                  <a:pt x="347" y="716"/>
                </a:lnTo>
                <a:lnTo>
                  <a:pt x="356" y="713"/>
                </a:lnTo>
                <a:lnTo>
                  <a:pt x="378" y="704"/>
                </a:lnTo>
                <a:lnTo>
                  <a:pt x="402" y="692"/>
                </a:lnTo>
                <a:lnTo>
                  <a:pt x="429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1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7" y="518"/>
                </a:lnTo>
                <a:lnTo>
                  <a:pt x="606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2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8" y="8"/>
                </a:lnTo>
                <a:lnTo>
                  <a:pt x="646" y="5"/>
                </a:lnTo>
                <a:lnTo>
                  <a:pt x="644" y="3"/>
                </a:lnTo>
                <a:lnTo>
                  <a:pt x="6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85DCFDF-1422-4E0C-8DFC-E5A543A05273}"/>
              </a:ext>
            </a:extLst>
          </p:cNvPr>
          <p:cNvGrpSpPr/>
          <p:nvPr/>
        </p:nvGrpSpPr>
        <p:grpSpPr>
          <a:xfrm>
            <a:off x="8644383" y="5625306"/>
            <a:ext cx="285751" cy="287338"/>
            <a:chOff x="11601450" y="5076825"/>
            <a:chExt cx="285751" cy="287338"/>
          </a:xfrm>
          <a:solidFill>
            <a:schemeClr val="bg1"/>
          </a:solidFill>
        </p:grpSpPr>
        <p:sp>
          <p:nvSpPr>
            <p:cNvPr id="178" name="Freeform 2606">
              <a:extLst>
                <a:ext uri="{FF2B5EF4-FFF2-40B4-BE49-F238E27FC236}">
                  <a16:creationId xmlns:a16="http://schemas.microsoft.com/office/drawing/2014/main" id="{EB44AF77-AD94-4237-AB65-3274716F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607">
              <a:extLst>
                <a:ext uri="{FF2B5EF4-FFF2-40B4-BE49-F238E27FC236}">
                  <a16:creationId xmlns:a16="http://schemas.microsoft.com/office/drawing/2014/main" id="{399C6E6C-4199-4D82-9B4F-B87F25DE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608">
              <a:extLst>
                <a:ext uri="{FF2B5EF4-FFF2-40B4-BE49-F238E27FC236}">
                  <a16:creationId xmlns:a16="http://schemas.microsoft.com/office/drawing/2014/main" id="{D226468E-D263-4118-8803-95B7F15A0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09">
              <a:extLst>
                <a:ext uri="{FF2B5EF4-FFF2-40B4-BE49-F238E27FC236}">
                  <a16:creationId xmlns:a16="http://schemas.microsoft.com/office/drawing/2014/main" id="{48FBE1C5-0F3C-4593-98CF-A79A5BC6A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610">
              <a:extLst>
                <a:ext uri="{FF2B5EF4-FFF2-40B4-BE49-F238E27FC236}">
                  <a16:creationId xmlns:a16="http://schemas.microsoft.com/office/drawing/2014/main" id="{F1907857-4094-49A6-A544-1CD92CBE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611">
              <a:extLst>
                <a:ext uri="{FF2B5EF4-FFF2-40B4-BE49-F238E27FC236}">
                  <a16:creationId xmlns:a16="http://schemas.microsoft.com/office/drawing/2014/main" id="{FA16EAE2-C07D-4241-86A2-3D91CB7C5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612">
              <a:extLst>
                <a:ext uri="{FF2B5EF4-FFF2-40B4-BE49-F238E27FC236}">
                  <a16:creationId xmlns:a16="http://schemas.microsoft.com/office/drawing/2014/main" id="{A1222513-1E40-4F02-939D-D1CE89C4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613">
              <a:extLst>
                <a:ext uri="{FF2B5EF4-FFF2-40B4-BE49-F238E27FC236}">
                  <a16:creationId xmlns:a16="http://schemas.microsoft.com/office/drawing/2014/main" id="{E526A39F-50C5-4ED9-904E-A26B4E25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614">
              <a:extLst>
                <a:ext uri="{FF2B5EF4-FFF2-40B4-BE49-F238E27FC236}">
                  <a16:creationId xmlns:a16="http://schemas.microsoft.com/office/drawing/2014/main" id="{FAE69804-9DAA-4CE8-9AF5-73EB0B5F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615">
              <a:extLst>
                <a:ext uri="{FF2B5EF4-FFF2-40B4-BE49-F238E27FC236}">
                  <a16:creationId xmlns:a16="http://schemas.microsoft.com/office/drawing/2014/main" id="{717FC7D8-4172-41FA-B86F-BC8C813D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616">
              <a:extLst>
                <a:ext uri="{FF2B5EF4-FFF2-40B4-BE49-F238E27FC236}">
                  <a16:creationId xmlns:a16="http://schemas.microsoft.com/office/drawing/2014/main" id="{CA4E7976-39DB-4421-8989-56C53499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17">
              <a:extLst>
                <a:ext uri="{FF2B5EF4-FFF2-40B4-BE49-F238E27FC236}">
                  <a16:creationId xmlns:a16="http://schemas.microsoft.com/office/drawing/2014/main" id="{84E6A0AD-04E7-42D4-8915-9A5D0D03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CE54BDC-73CE-40C0-B721-F38005F6CB00}"/>
              </a:ext>
            </a:extLst>
          </p:cNvPr>
          <p:cNvGrpSpPr/>
          <p:nvPr/>
        </p:nvGrpSpPr>
        <p:grpSpPr>
          <a:xfrm>
            <a:off x="9093549" y="4071144"/>
            <a:ext cx="230188" cy="285750"/>
            <a:chOff x="11052175" y="4505325"/>
            <a:chExt cx="230188" cy="285750"/>
          </a:xfrm>
          <a:solidFill>
            <a:schemeClr val="bg1"/>
          </a:solidFill>
        </p:grpSpPr>
        <p:sp>
          <p:nvSpPr>
            <p:cNvPr id="191" name="Freeform 2657">
              <a:extLst>
                <a:ext uri="{FF2B5EF4-FFF2-40B4-BE49-F238E27FC236}">
                  <a16:creationId xmlns:a16="http://schemas.microsoft.com/office/drawing/2014/main" id="{0485A030-3997-43F8-9FEA-7DEB2481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658">
              <a:extLst>
                <a:ext uri="{FF2B5EF4-FFF2-40B4-BE49-F238E27FC236}">
                  <a16:creationId xmlns:a16="http://schemas.microsoft.com/office/drawing/2014/main" id="{6B534FF5-61EF-4213-8AB1-5DEB9160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0" name="Picture 10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659DE8-BC57-4053-8639-C66B9C603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61" y="802986"/>
            <a:ext cx="2827710" cy="677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1" name="Picture 4" descr="Project Jupyter | Home">
            <a:extLst>
              <a:ext uri="{FF2B5EF4-FFF2-40B4-BE49-F238E27FC236}">
                <a16:creationId xmlns:a16="http://schemas.microsoft.com/office/drawing/2014/main" id="{A242E607-DDEA-473E-858C-1D2170943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86" y="5372100"/>
            <a:ext cx="2268747" cy="975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 descr="A close up of a logo&#10;&#10;Description automatically generated">
            <a:extLst>
              <a:ext uri="{FF2B5EF4-FFF2-40B4-BE49-F238E27FC236}">
                <a16:creationId xmlns:a16="http://schemas.microsoft.com/office/drawing/2014/main" id="{EA423ED8-78FE-4D17-A04E-C802BFCA6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47" y="3902334"/>
            <a:ext cx="1794148" cy="728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" name="Picture 91" descr="A close up of a sign&#10;&#10;Description automatically generated">
            <a:extLst>
              <a:ext uri="{FF2B5EF4-FFF2-40B4-BE49-F238E27FC236}">
                <a16:creationId xmlns:a16="http://schemas.microsoft.com/office/drawing/2014/main" id="{B305FB9C-CA3B-4FFF-BE3E-1501559925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005" y="5305554"/>
            <a:ext cx="3266666" cy="1047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3CE72E-AFE2-4696-A68A-30041CA04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495" y="2278286"/>
            <a:ext cx="2393956" cy="808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4" name="Picture 93" descr="A close up of a logo&#10;&#10;Description automatically generated">
            <a:extLst>
              <a:ext uri="{FF2B5EF4-FFF2-40B4-BE49-F238E27FC236}">
                <a16:creationId xmlns:a16="http://schemas.microsoft.com/office/drawing/2014/main" id="{1916A128-A2C0-45BF-B378-1760CF68EF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09" y="1409114"/>
            <a:ext cx="1892678" cy="1892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5" name="Picture 94" descr="A close up of a sign&#10;&#10;Description automatically generated">
            <a:extLst>
              <a:ext uri="{FF2B5EF4-FFF2-40B4-BE49-F238E27FC236}">
                <a16:creationId xmlns:a16="http://schemas.microsoft.com/office/drawing/2014/main" id="{3D5F4226-9FC1-4A59-AB70-EE4BD3DAD8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169" y="3649554"/>
            <a:ext cx="2393957" cy="1464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F8F709-AF7B-400A-8460-20925FE604CF}"/>
              </a:ext>
            </a:extLst>
          </p:cNvPr>
          <p:cNvSpPr txBox="1"/>
          <p:nvPr/>
        </p:nvSpPr>
        <p:spPr>
          <a:xfrm>
            <a:off x="423178" y="173038"/>
            <a:ext cx="3766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3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Tehnologii</a:t>
            </a:r>
            <a:r>
              <a:rPr lang="en-GB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</a:t>
            </a:r>
            <a:r>
              <a:rPr lang="en-150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 </a:t>
            </a:r>
            <a:r>
              <a:rPr lang="en-GB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</a:t>
            </a:r>
            <a:r>
              <a:rPr lang="en-150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  <a:r>
              <a:rPr lang="en-GB" sz="3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  <a:r>
              <a:rPr lang="en-150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</a:t>
            </a:r>
            <a:r>
              <a:rPr lang="en-GB" sz="3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  <a:r>
              <a:rPr lang="en-150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</a:t>
            </a:r>
            <a:r>
              <a:rPr lang="en-GB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en-150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  <a:r>
              <a:rPr lang="en-GB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B0262-025A-40F5-BDEF-5CB63D23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8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rapezoid 104">
            <a:extLst>
              <a:ext uri="{FF2B5EF4-FFF2-40B4-BE49-F238E27FC236}">
                <a16:creationId xmlns:a16="http://schemas.microsoft.com/office/drawing/2014/main" id="{194C3FCB-DBD8-4DFF-BE52-69A3AB1D4D80}"/>
              </a:ext>
            </a:extLst>
          </p:cNvPr>
          <p:cNvSpPr/>
          <p:nvPr/>
        </p:nvSpPr>
        <p:spPr>
          <a:xfrm>
            <a:off x="223088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apezoid 103">
            <a:extLst>
              <a:ext uri="{FF2B5EF4-FFF2-40B4-BE49-F238E27FC236}">
                <a16:creationId xmlns:a16="http://schemas.microsoft.com/office/drawing/2014/main" id="{52F70E5C-0043-4087-9B38-89ACE8A3969A}"/>
              </a:ext>
            </a:extLst>
          </p:cNvPr>
          <p:cNvSpPr/>
          <p:nvPr/>
        </p:nvSpPr>
        <p:spPr>
          <a:xfrm>
            <a:off x="531614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840140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32D6C0-E769-4EFF-9FCF-19FCF5FA8F8C}"/>
              </a:ext>
            </a:extLst>
          </p:cNvPr>
          <p:cNvSpPr/>
          <p:nvPr/>
        </p:nvSpPr>
        <p:spPr>
          <a:xfrm>
            <a:off x="0" y="4630109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apezoid 100">
            <a:extLst>
              <a:ext uri="{FF2B5EF4-FFF2-40B4-BE49-F238E27FC236}">
                <a16:creationId xmlns:a16="http://schemas.microsoft.com/office/drawing/2014/main" id="{4F6FCD7D-45E4-4988-B220-B4C81F2DBCB5}"/>
              </a:ext>
            </a:extLst>
          </p:cNvPr>
          <p:cNvSpPr/>
          <p:nvPr/>
        </p:nvSpPr>
        <p:spPr>
          <a:xfrm>
            <a:off x="9939197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6858770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3756423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DEAF4F81-67AF-4654-A3F3-D034A6C4FF1B}"/>
              </a:ext>
            </a:extLst>
          </p:cNvPr>
          <p:cNvSpPr/>
          <p:nvPr/>
        </p:nvSpPr>
        <p:spPr>
          <a:xfrm>
            <a:off x="690563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FBCE3-2E33-4C31-A983-059045B8E7FB}"/>
              </a:ext>
            </a:extLst>
          </p:cNvPr>
          <p:cNvSpPr/>
          <p:nvPr/>
        </p:nvSpPr>
        <p:spPr>
          <a:xfrm>
            <a:off x="0" y="2040564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6452075" y="93303"/>
            <a:ext cx="5660999" cy="7110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708898" y="188647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o-RO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Parcurgerea proiectului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B36BEAF-C1FE-4A8A-8627-17EF7590883F}"/>
              </a:ext>
            </a:extLst>
          </p:cNvPr>
          <p:cNvSpPr/>
          <p:nvPr/>
        </p:nvSpPr>
        <p:spPr>
          <a:xfrm flipV="1">
            <a:off x="840515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08FE77E5-5881-406D-80E1-186D5D077526}"/>
              </a:ext>
            </a:extLst>
          </p:cNvPr>
          <p:cNvSpPr/>
          <p:nvPr/>
        </p:nvSpPr>
        <p:spPr>
          <a:xfrm flipV="1">
            <a:off x="2380831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3886474" y="1791375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CA50B4F7-75D1-4B3A-9E8D-AF7C907CE388}"/>
              </a:ext>
            </a:extLst>
          </p:cNvPr>
          <p:cNvSpPr/>
          <p:nvPr/>
        </p:nvSpPr>
        <p:spPr>
          <a:xfrm flipV="1">
            <a:off x="5466092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7008723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8551354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106A73EE-6617-4D4C-ABB0-CBBBF256D23C}"/>
              </a:ext>
            </a:extLst>
          </p:cNvPr>
          <p:cNvSpPr/>
          <p:nvPr/>
        </p:nvSpPr>
        <p:spPr>
          <a:xfrm flipV="1">
            <a:off x="10093985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23A169-E05C-4AF3-B18D-7FBBBFF8C2FB}"/>
              </a:ext>
            </a:extLst>
          </p:cNvPr>
          <p:cNvSpPr/>
          <p:nvPr/>
        </p:nvSpPr>
        <p:spPr>
          <a:xfrm>
            <a:off x="1011745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4097007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7182268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83940A-CF7C-4D51-9D40-4924FF27B0F6}"/>
              </a:ext>
            </a:extLst>
          </p:cNvPr>
          <p:cNvSpPr/>
          <p:nvPr/>
        </p:nvSpPr>
        <p:spPr>
          <a:xfrm>
            <a:off x="10267532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8724899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2F95E6-07A2-4AA2-BE3E-D85EFDBDC2BF}"/>
              </a:ext>
            </a:extLst>
          </p:cNvPr>
          <p:cNvSpPr/>
          <p:nvPr/>
        </p:nvSpPr>
        <p:spPr>
          <a:xfrm>
            <a:off x="5639639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C5924B7-28DD-4AC0-9F69-F37B70550714}"/>
              </a:ext>
            </a:extLst>
          </p:cNvPr>
          <p:cNvSpPr/>
          <p:nvPr/>
        </p:nvSpPr>
        <p:spPr>
          <a:xfrm>
            <a:off x="2554376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F36E1B-877B-4361-9616-30287361A951}"/>
              </a:ext>
            </a:extLst>
          </p:cNvPr>
          <p:cNvSpPr txBox="1"/>
          <p:nvPr/>
        </p:nvSpPr>
        <p:spPr>
          <a:xfrm>
            <a:off x="777543" y="3127232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o-RO" sz="1600" b="1" dirty="0"/>
              <a:t>Modul de funcționare a site-ului AIRBNB</a:t>
            </a:r>
            <a:endParaRPr lang="en-US" sz="16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3862805" y="3127232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o-RO" sz="1600" b="1" dirty="0"/>
              <a:t>Crearea unui CSV care să conțină toate datele</a:t>
            </a:r>
            <a:endParaRPr lang="en-US" sz="16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6948067" y="3127232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150" sz="1600" b="1" dirty="0" err="1"/>
              <a:t>Criteriile</a:t>
            </a:r>
            <a:r>
              <a:rPr lang="en-150" sz="1600" b="1" dirty="0"/>
              <a:t> </a:t>
            </a:r>
            <a:r>
              <a:rPr lang="en-150" sz="1600" b="1" dirty="0" err="1"/>
              <a:t>sau</a:t>
            </a:r>
            <a:r>
              <a:rPr lang="en-150" sz="1600" b="1" dirty="0"/>
              <a:t> </a:t>
            </a:r>
            <a:r>
              <a:rPr lang="en-150" sz="1600" b="1" dirty="0" err="1"/>
              <a:t>coloanele</a:t>
            </a:r>
            <a:r>
              <a:rPr lang="en-150" sz="1600" b="1" dirty="0"/>
              <a:t> de </a:t>
            </a:r>
            <a:r>
              <a:rPr lang="en-150" sz="1600" b="1" dirty="0" err="1"/>
              <a:t>referin</a:t>
            </a:r>
            <a:r>
              <a:rPr lang="ro-RO" sz="1600" b="1" dirty="0"/>
              <a:t>ță.</a:t>
            </a:r>
            <a:endParaRPr lang="en-US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E8BD41-EF1C-4A08-A62A-F9157E349872}"/>
              </a:ext>
            </a:extLst>
          </p:cNvPr>
          <p:cNvSpPr txBox="1"/>
          <p:nvPr/>
        </p:nvSpPr>
        <p:spPr>
          <a:xfrm>
            <a:off x="10033329" y="3127232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o-RO" sz="1600" b="1" dirty="0"/>
              <a:t>Alegerea celor mai importante biblioteci</a:t>
            </a:r>
            <a:endParaRPr lang="en-US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CBBE3F-16D9-4D58-A173-649CFF019926}"/>
              </a:ext>
            </a:extLst>
          </p:cNvPr>
          <p:cNvSpPr txBox="1"/>
          <p:nvPr/>
        </p:nvSpPr>
        <p:spPr>
          <a:xfrm>
            <a:off x="2266883" y="5716377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o-RO" sz="1600" b="1" dirty="0"/>
              <a:t>Analiza și vizualizarea</a:t>
            </a:r>
            <a:endParaRPr 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36C02A-6908-4759-9F61-ABC1CC1AE578}"/>
              </a:ext>
            </a:extLst>
          </p:cNvPr>
          <p:cNvSpPr txBox="1"/>
          <p:nvPr/>
        </p:nvSpPr>
        <p:spPr>
          <a:xfrm>
            <a:off x="5405438" y="5727382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150" sz="1600" b="1" dirty="0" err="1"/>
              <a:t>Impementarea</a:t>
            </a:r>
            <a:r>
              <a:rPr lang="en-150" sz="1600" b="1" dirty="0"/>
              <a:t> ML </a:t>
            </a:r>
            <a:r>
              <a:rPr lang="en-150" sz="1600" b="1" dirty="0" err="1"/>
              <a:t>pentru</a:t>
            </a:r>
            <a:r>
              <a:rPr lang="en-150" sz="1600" b="1" dirty="0"/>
              <a:t> a face </a:t>
            </a:r>
            <a:r>
              <a:rPr lang="en-150" sz="1600" b="1" dirty="0" err="1"/>
              <a:t>predic</a:t>
            </a:r>
            <a:r>
              <a:rPr lang="ro-RO" sz="1600" b="1" dirty="0"/>
              <a:t>ț</a:t>
            </a:r>
            <a:r>
              <a:rPr lang="en-150" sz="1600" b="1" dirty="0"/>
              <a:t>ii</a:t>
            </a:r>
            <a:endParaRPr lang="en-US" sz="16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490702" y="5727382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o-RO" sz="1600" b="1" dirty="0"/>
              <a:t>Analiza datelor geospațiale</a:t>
            </a:r>
            <a:endParaRPr lang="en-US" sz="1600" b="1" dirty="0"/>
          </a:p>
        </p:txBody>
      </p:sp>
      <p:pic>
        <p:nvPicPr>
          <p:cNvPr id="11" name="Picture 1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09EDEBA-C7CB-4841-9EB1-939E3297E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54" y="2166586"/>
            <a:ext cx="555941" cy="555941"/>
          </a:xfrm>
          <a:prstGeom prst="rect">
            <a:avLst/>
          </a:prstGeom>
        </p:spPr>
      </p:pic>
      <p:pic>
        <p:nvPicPr>
          <p:cNvPr id="18" name="Graphic 17" descr="Bar chart">
            <a:extLst>
              <a:ext uri="{FF2B5EF4-FFF2-40B4-BE49-F238E27FC236}">
                <a16:creationId xmlns:a16="http://schemas.microsoft.com/office/drawing/2014/main" id="{F29B9CB2-B948-4EF6-A5B4-E9C762572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7822" y="4644011"/>
            <a:ext cx="789158" cy="789158"/>
          </a:xfrm>
          <a:prstGeom prst="rect">
            <a:avLst/>
          </a:prstGeom>
        </p:spPr>
      </p:pic>
      <p:pic>
        <p:nvPicPr>
          <p:cNvPr id="20" name="Graphic 19" descr="Brainstorm">
            <a:extLst>
              <a:ext uri="{FF2B5EF4-FFF2-40B4-BE49-F238E27FC236}">
                <a16:creationId xmlns:a16="http://schemas.microsoft.com/office/drawing/2014/main" id="{77B75A7C-02FB-43B7-8AB5-C729817FB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9412" y="2003067"/>
            <a:ext cx="914400" cy="914400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AF5E686D-02A8-43DC-935C-350AE614F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2824" y="1988446"/>
            <a:ext cx="914400" cy="914400"/>
          </a:xfrm>
          <a:prstGeom prst="rect">
            <a:avLst/>
          </a:prstGeom>
        </p:spPr>
      </p:pic>
      <p:pic>
        <p:nvPicPr>
          <p:cNvPr id="24" name="Graphic 23" descr="Programmer">
            <a:extLst>
              <a:ext uri="{FF2B5EF4-FFF2-40B4-BE49-F238E27FC236}">
                <a16:creationId xmlns:a16="http://schemas.microsoft.com/office/drawing/2014/main" id="{3E144C6C-CB5E-4252-A20A-657D9273B4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0437" y="1896884"/>
            <a:ext cx="914400" cy="914400"/>
          </a:xfrm>
          <a:prstGeom prst="rect">
            <a:avLst/>
          </a:prstGeom>
        </p:spPr>
      </p:pic>
      <p:pic>
        <p:nvPicPr>
          <p:cNvPr id="26" name="Graphic 25" descr="Lightbulb and gear">
            <a:extLst>
              <a:ext uri="{FF2B5EF4-FFF2-40B4-BE49-F238E27FC236}">
                <a16:creationId xmlns:a16="http://schemas.microsoft.com/office/drawing/2014/main" id="{43A86A7D-0AB4-467D-9E07-07C69F8132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69999" y="4558468"/>
            <a:ext cx="914400" cy="914400"/>
          </a:xfrm>
          <a:prstGeom prst="rect">
            <a:avLst/>
          </a:prstGeom>
        </p:spPr>
      </p:pic>
      <p:pic>
        <p:nvPicPr>
          <p:cNvPr id="28" name="Graphic 27" descr="Map with pin">
            <a:extLst>
              <a:ext uri="{FF2B5EF4-FFF2-40B4-BE49-F238E27FC236}">
                <a16:creationId xmlns:a16="http://schemas.microsoft.com/office/drawing/2014/main" id="{C3110CB3-0D56-4209-8345-4C88CB7E12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4899" y="4558468"/>
            <a:ext cx="857457" cy="85745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43690F-1840-4ABE-B2EE-AFBA0DC1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8" grpId="0"/>
      <p:bldP spid="59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40435-D891-4ABC-A131-80594EA2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15A1F-12EF-4338-A3B7-EE61F7CF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5142" y="3335683"/>
            <a:ext cx="2743200" cy="365125"/>
          </a:xfrm>
        </p:spPr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62E895-C6A4-4B92-86CE-205B440A537C}"/>
              </a:ext>
            </a:extLst>
          </p:cNvPr>
          <p:cNvSpPr/>
          <p:nvPr/>
        </p:nvSpPr>
        <p:spPr>
          <a:xfrm>
            <a:off x="5337221" y="148728"/>
            <a:ext cx="1368153" cy="1368153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78BE7E-7F34-436E-9260-9BFC24ACA241}"/>
              </a:ext>
            </a:extLst>
          </p:cNvPr>
          <p:cNvSpPr/>
          <p:nvPr/>
        </p:nvSpPr>
        <p:spPr>
          <a:xfrm>
            <a:off x="7524009" y="148728"/>
            <a:ext cx="1368153" cy="1368153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A0FFB6-D94E-4F41-AF19-FB3ED711FC7A}"/>
              </a:ext>
            </a:extLst>
          </p:cNvPr>
          <p:cNvGrpSpPr/>
          <p:nvPr/>
        </p:nvGrpSpPr>
        <p:grpSpPr>
          <a:xfrm>
            <a:off x="5177250" y="2328020"/>
            <a:ext cx="1987649" cy="2970686"/>
            <a:chOff x="424111" y="3645025"/>
            <a:chExt cx="1987649" cy="2059831"/>
          </a:xfrm>
        </p:grpSpPr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7CEB2C47-78FC-4343-9E11-64433C98F414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628D4-2963-4875-AB08-D76154929586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9B124-F0A3-475F-B630-C80FDD5D855C}"/>
              </a:ext>
            </a:extLst>
          </p:cNvPr>
          <p:cNvSpPr/>
          <p:nvPr/>
        </p:nvSpPr>
        <p:spPr>
          <a:xfrm>
            <a:off x="7358869" y="2328019"/>
            <a:ext cx="115441" cy="2970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19FD87-5DDE-4FFF-8843-C8A3EBCA6370}"/>
              </a:ext>
            </a:extLst>
          </p:cNvPr>
          <p:cNvSpPr/>
          <p:nvPr/>
        </p:nvSpPr>
        <p:spPr>
          <a:xfrm>
            <a:off x="7474310" y="2328019"/>
            <a:ext cx="1719112" cy="2970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28ED3-BF4B-4ED3-A6C9-2D07AFD5EC42}"/>
              </a:ext>
            </a:extLst>
          </p:cNvPr>
          <p:cNvSpPr txBox="1"/>
          <p:nvPr/>
        </p:nvSpPr>
        <p:spPr>
          <a:xfrm>
            <a:off x="5181123" y="1747952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1400" b="1" dirty="0">
                <a:solidFill>
                  <a:srgbClr val="262626"/>
                </a:solidFill>
              </a:rPr>
              <a:t>Workflow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5A57BD-E7E4-48DF-8FC8-BE66EA232ABA}"/>
              </a:ext>
            </a:extLst>
          </p:cNvPr>
          <p:cNvSpPr txBox="1"/>
          <p:nvPr/>
        </p:nvSpPr>
        <p:spPr>
          <a:xfrm>
            <a:off x="7367912" y="1794693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1400" b="1" dirty="0">
                <a:solidFill>
                  <a:srgbClr val="262626"/>
                </a:solidFill>
              </a:rPr>
              <a:t>Securitate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07365D-2C84-4CF4-9EA3-B428D703486E}"/>
              </a:ext>
            </a:extLst>
          </p:cNvPr>
          <p:cNvGrpSpPr/>
          <p:nvPr/>
        </p:nvGrpSpPr>
        <p:grpSpPr>
          <a:xfrm>
            <a:off x="5364699" y="2606524"/>
            <a:ext cx="1488581" cy="276999"/>
            <a:chOff x="605046" y="3751515"/>
            <a:chExt cx="1488582" cy="27699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B2B68CC-21EF-41D8-AFAC-60E87D770ED7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28C6B3-7AE5-4FC5-AA5D-CBADD077E098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8" name="Chevron 30">
                <a:extLst>
                  <a:ext uri="{FF2B5EF4-FFF2-40B4-BE49-F238E27FC236}">
                    <a16:creationId xmlns:a16="http://schemas.microsoft.com/office/drawing/2014/main" id="{4EC83BEA-F19B-4973-A172-05D8395DEF2F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55A7C0-3679-4327-B2B3-C2C8FF5D70F9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RO" altLang="ko-KR" sz="1200" b="1" dirty="0">
                  <a:solidFill>
                    <a:srgbClr val="262626"/>
                  </a:solidFill>
                </a:rPr>
                <a:t>Creare cont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22BBC3-832E-4D93-9957-5AD8BF527091}"/>
              </a:ext>
            </a:extLst>
          </p:cNvPr>
          <p:cNvGrpSpPr/>
          <p:nvPr/>
        </p:nvGrpSpPr>
        <p:grpSpPr>
          <a:xfrm>
            <a:off x="5364699" y="2876573"/>
            <a:ext cx="1488581" cy="646331"/>
            <a:chOff x="605046" y="3657674"/>
            <a:chExt cx="1488582" cy="64633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1F59923-C965-42BA-915F-AD460876A62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932394D-7ED3-40A0-8849-1CB4A5ECA454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33" name="Chevron 37">
                <a:extLst>
                  <a:ext uri="{FF2B5EF4-FFF2-40B4-BE49-F238E27FC236}">
                    <a16:creationId xmlns:a16="http://schemas.microsoft.com/office/drawing/2014/main" id="{6248D045-9CA0-4FF8-8550-E4DDDF7783D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FBAC8F-C879-487D-9157-D45A7489B85D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RO" altLang="ko-KR" sz="1200" b="1" dirty="0">
                  <a:solidFill>
                    <a:srgbClr val="262626"/>
                  </a:solidFill>
                </a:rPr>
                <a:t>Selectare oraș</a:t>
              </a:r>
              <a:endParaRPr lang="en-US" altLang="ko-KR" sz="1200" b="1" dirty="0">
                <a:solidFill>
                  <a:srgbClr val="262626"/>
                </a:solidFill>
              </a:endParaRP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Selectare data</a:t>
              </a: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Plata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E032BD-BC2F-4910-9B14-154EBC023D61}"/>
              </a:ext>
            </a:extLst>
          </p:cNvPr>
          <p:cNvGrpSpPr/>
          <p:nvPr/>
        </p:nvGrpSpPr>
        <p:grpSpPr>
          <a:xfrm>
            <a:off x="5337221" y="3841523"/>
            <a:ext cx="1478020" cy="1015663"/>
            <a:chOff x="605046" y="3751265"/>
            <a:chExt cx="1478021" cy="101566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E328641-43E1-402E-A92C-441C8F25B137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48A7335-2558-435D-A7CE-3D20A07262F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38" name="Chevron 42">
                <a:extLst>
                  <a:ext uri="{FF2B5EF4-FFF2-40B4-BE49-F238E27FC236}">
                    <a16:creationId xmlns:a16="http://schemas.microsoft.com/office/drawing/2014/main" id="{F2C9ADCC-B295-43B4-B430-4B67A1377099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49378B-D45D-4F6C-9FC0-567C4FD2907D}"/>
                </a:ext>
              </a:extLst>
            </p:cNvPr>
            <p:cNvSpPr txBox="1"/>
            <p:nvPr/>
          </p:nvSpPr>
          <p:spPr>
            <a:xfrm>
              <a:off x="821439" y="3751265"/>
              <a:ext cx="126162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RO" altLang="ko-KR" sz="1200" b="1" dirty="0">
                  <a:solidFill>
                    <a:srgbClr val="262626"/>
                  </a:solidFill>
                </a:rPr>
                <a:t>Publicarea propriei listări</a:t>
              </a: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Stabilire preț</a:t>
              </a: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Condiții</a:t>
              </a: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Taxe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C11683-821C-4472-9C0D-965A2E54A8F6}"/>
              </a:ext>
            </a:extLst>
          </p:cNvPr>
          <p:cNvGrpSpPr/>
          <p:nvPr/>
        </p:nvGrpSpPr>
        <p:grpSpPr>
          <a:xfrm>
            <a:off x="7548526" y="2616048"/>
            <a:ext cx="1488581" cy="276999"/>
            <a:chOff x="605046" y="3751515"/>
            <a:chExt cx="1488582" cy="27699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417D60E-F969-4FB2-AE1D-FD8ECF54D7D1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697B747-5A96-469A-BA32-3467D96961E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3" name="Chevron 47">
                <a:extLst>
                  <a:ext uri="{FF2B5EF4-FFF2-40B4-BE49-F238E27FC236}">
                    <a16:creationId xmlns:a16="http://schemas.microsoft.com/office/drawing/2014/main" id="{A17599F6-DEDE-4673-91E2-2151DFDF741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DB66580-11DD-4435-8168-A9D7276C1200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RO" altLang="ko-KR" sz="1200" b="1" dirty="0">
                  <a:solidFill>
                    <a:srgbClr val="262626"/>
                  </a:solidFill>
                </a:rPr>
                <a:t>CAPTCHA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67CF5F-84D5-48E7-BC5A-2E7C88974BF0}"/>
              </a:ext>
            </a:extLst>
          </p:cNvPr>
          <p:cNvGrpSpPr/>
          <p:nvPr/>
        </p:nvGrpSpPr>
        <p:grpSpPr>
          <a:xfrm>
            <a:off x="7548526" y="3015363"/>
            <a:ext cx="1479937" cy="276999"/>
            <a:chOff x="605046" y="3786939"/>
            <a:chExt cx="1479938" cy="27699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0044A29-5A1C-43FE-9B18-E024CC3AE9B0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F7B374F-1072-42B6-88F7-8C3AD0EB221C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8" name="Chevron 52">
                <a:extLst>
                  <a:ext uri="{FF2B5EF4-FFF2-40B4-BE49-F238E27FC236}">
                    <a16:creationId xmlns:a16="http://schemas.microsoft.com/office/drawing/2014/main" id="{8F4940AD-3B53-46FE-B8E2-E00EBDDB1801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F973E0-D0B2-4B2D-9496-438B2989A205}"/>
                </a:ext>
              </a:extLst>
            </p:cNvPr>
            <p:cNvSpPr txBox="1"/>
            <p:nvPr/>
          </p:nvSpPr>
          <p:spPr>
            <a:xfrm>
              <a:off x="823356" y="3786939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RO" altLang="ko-KR" sz="1200" b="1" dirty="0">
                  <a:solidFill>
                    <a:srgbClr val="262626"/>
                  </a:solidFill>
                </a:rPr>
                <a:t>Proxy</a:t>
              </a:r>
              <a:endParaRPr lang="en-US" altLang="ko-KR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88E888-0C69-4C15-89E5-3AE715706ED0}"/>
              </a:ext>
            </a:extLst>
          </p:cNvPr>
          <p:cNvGrpSpPr/>
          <p:nvPr/>
        </p:nvGrpSpPr>
        <p:grpSpPr>
          <a:xfrm>
            <a:off x="7524009" y="3494656"/>
            <a:ext cx="206152" cy="206152"/>
            <a:chOff x="2411760" y="3726904"/>
            <a:chExt cx="206152" cy="20615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D1548DB-03CB-4FC1-8062-42D24745AD35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3" name="Chevron 57">
              <a:extLst>
                <a:ext uri="{FF2B5EF4-FFF2-40B4-BE49-F238E27FC236}">
                  <a16:creationId xmlns:a16="http://schemas.microsoft.com/office/drawing/2014/main" id="{58359261-60A9-4EA2-BE6D-3A78F32DB5CA}"/>
                </a:ext>
              </a:extLst>
            </p:cNvPr>
            <p:cNvSpPr/>
            <p:nvPr/>
          </p:nvSpPr>
          <p:spPr>
            <a:xfrm>
              <a:off x="2488361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4" name="Chevron 92">
            <a:extLst>
              <a:ext uri="{FF2B5EF4-FFF2-40B4-BE49-F238E27FC236}">
                <a16:creationId xmlns:a16="http://schemas.microsoft.com/office/drawing/2014/main" id="{D72B8F80-EC6A-4662-A0D0-695836EEF2ED}"/>
              </a:ext>
            </a:extLst>
          </p:cNvPr>
          <p:cNvSpPr/>
          <p:nvPr/>
        </p:nvSpPr>
        <p:spPr>
          <a:xfrm>
            <a:off x="7023522" y="618776"/>
            <a:ext cx="182339" cy="42805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7" name="Oval 2">
            <a:extLst>
              <a:ext uri="{FF2B5EF4-FFF2-40B4-BE49-F238E27FC236}">
                <a16:creationId xmlns:a16="http://schemas.microsoft.com/office/drawing/2014/main" id="{1C935A51-15F5-4AF4-9D8E-A82FD5FFC8F1}"/>
              </a:ext>
            </a:extLst>
          </p:cNvPr>
          <p:cNvSpPr/>
          <p:nvPr/>
        </p:nvSpPr>
        <p:spPr>
          <a:xfrm>
            <a:off x="3236997" y="148728"/>
            <a:ext cx="1368153" cy="1368153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8" name="Group 1">
            <a:extLst>
              <a:ext uri="{FF2B5EF4-FFF2-40B4-BE49-F238E27FC236}">
                <a16:creationId xmlns:a16="http://schemas.microsoft.com/office/drawing/2014/main" id="{E8EDA101-004D-48F3-86FD-2C55DDE79499}"/>
              </a:ext>
            </a:extLst>
          </p:cNvPr>
          <p:cNvGrpSpPr/>
          <p:nvPr/>
        </p:nvGrpSpPr>
        <p:grpSpPr>
          <a:xfrm>
            <a:off x="3077026" y="2328019"/>
            <a:ext cx="1987649" cy="3044081"/>
            <a:chOff x="424111" y="3645025"/>
            <a:chExt cx="1987649" cy="2059831"/>
          </a:xfrm>
        </p:grpSpPr>
        <p:sp>
          <p:nvSpPr>
            <p:cNvPr id="89" name="Rectangle 3">
              <a:extLst>
                <a:ext uri="{FF2B5EF4-FFF2-40B4-BE49-F238E27FC236}">
                  <a16:creationId xmlns:a16="http://schemas.microsoft.com/office/drawing/2014/main" id="{1B357869-D017-409F-9E89-9DC2E94478AF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0" name="Rectangle 9">
              <a:extLst>
                <a:ext uri="{FF2B5EF4-FFF2-40B4-BE49-F238E27FC236}">
                  <a16:creationId xmlns:a16="http://schemas.microsoft.com/office/drawing/2014/main" id="{51D5561B-F9FE-4924-AE2C-3DE4618FEDF6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52FCF6E-59B6-4271-8CC9-7DD72AF83FA2}"/>
              </a:ext>
            </a:extLst>
          </p:cNvPr>
          <p:cNvSpPr txBox="1"/>
          <p:nvPr/>
        </p:nvSpPr>
        <p:spPr>
          <a:xfrm>
            <a:off x="3051217" y="1769491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1400" b="1" dirty="0">
                <a:solidFill>
                  <a:srgbClr val="262626"/>
                </a:solidFill>
              </a:rPr>
              <a:t>Ce este AIRBNB?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92" name="Group 32">
            <a:extLst>
              <a:ext uri="{FF2B5EF4-FFF2-40B4-BE49-F238E27FC236}">
                <a16:creationId xmlns:a16="http://schemas.microsoft.com/office/drawing/2014/main" id="{7B60545C-15D0-46F6-994E-ED4F9EF994F3}"/>
              </a:ext>
            </a:extLst>
          </p:cNvPr>
          <p:cNvGrpSpPr/>
          <p:nvPr/>
        </p:nvGrpSpPr>
        <p:grpSpPr>
          <a:xfrm>
            <a:off x="3264475" y="2606524"/>
            <a:ext cx="1488581" cy="276999"/>
            <a:chOff x="605046" y="3751515"/>
            <a:chExt cx="1488582" cy="276999"/>
          </a:xfrm>
        </p:grpSpPr>
        <p:grpSp>
          <p:nvGrpSpPr>
            <p:cNvPr id="93" name="Group 28">
              <a:extLst>
                <a:ext uri="{FF2B5EF4-FFF2-40B4-BE49-F238E27FC236}">
                  <a16:creationId xmlns:a16="http://schemas.microsoft.com/office/drawing/2014/main" id="{CD5DF389-D002-4461-A7F4-FB78882D1F0A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5" name="Oval 29">
                <a:extLst>
                  <a:ext uri="{FF2B5EF4-FFF2-40B4-BE49-F238E27FC236}">
                    <a16:creationId xmlns:a16="http://schemas.microsoft.com/office/drawing/2014/main" id="{46CD6765-7945-4DF0-A10D-3339B6F39218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96" name="Chevron 30">
                <a:extLst>
                  <a:ext uri="{FF2B5EF4-FFF2-40B4-BE49-F238E27FC236}">
                    <a16:creationId xmlns:a16="http://schemas.microsoft.com/office/drawing/2014/main" id="{135797B4-2365-458E-9063-8D5E48BD5A95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2083436-23EB-4363-AC69-E679F1586797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RO" altLang="ko-KR" sz="1200" b="1" dirty="0">
                  <a:solidFill>
                    <a:srgbClr val="262626"/>
                  </a:solidFill>
                </a:rPr>
                <a:t>Air mattress B&amp;B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97" name="Group 33">
            <a:extLst>
              <a:ext uri="{FF2B5EF4-FFF2-40B4-BE49-F238E27FC236}">
                <a16:creationId xmlns:a16="http://schemas.microsoft.com/office/drawing/2014/main" id="{58855999-B274-4711-86A9-B59157C8C9EB}"/>
              </a:ext>
            </a:extLst>
          </p:cNvPr>
          <p:cNvGrpSpPr/>
          <p:nvPr/>
        </p:nvGrpSpPr>
        <p:grpSpPr>
          <a:xfrm>
            <a:off x="3264475" y="2940018"/>
            <a:ext cx="1507711" cy="646331"/>
            <a:chOff x="605046" y="3721119"/>
            <a:chExt cx="1507712" cy="646331"/>
          </a:xfrm>
        </p:grpSpPr>
        <p:grpSp>
          <p:nvGrpSpPr>
            <p:cNvPr id="98" name="Group 34">
              <a:extLst>
                <a:ext uri="{FF2B5EF4-FFF2-40B4-BE49-F238E27FC236}">
                  <a16:creationId xmlns:a16="http://schemas.microsoft.com/office/drawing/2014/main" id="{BB523D58-6B3B-4BC1-AFD2-4AD7641BE44D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100" name="Oval 36">
                <a:extLst>
                  <a:ext uri="{FF2B5EF4-FFF2-40B4-BE49-F238E27FC236}">
                    <a16:creationId xmlns:a16="http://schemas.microsoft.com/office/drawing/2014/main" id="{AE8519F9-81B3-4551-86BF-0D09EADBB024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01" name="Chevron 37">
                <a:extLst>
                  <a:ext uri="{FF2B5EF4-FFF2-40B4-BE49-F238E27FC236}">
                    <a16:creationId xmlns:a16="http://schemas.microsoft.com/office/drawing/2014/main" id="{997DD073-8E6D-4F2C-B722-E08CCB98362B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E91EAAC-34F2-4C2B-B40F-49010B36CD35}"/>
                </a:ext>
              </a:extLst>
            </p:cNvPr>
            <p:cNvSpPr txBox="1"/>
            <p:nvPr/>
          </p:nvSpPr>
          <p:spPr>
            <a:xfrm>
              <a:off x="851130" y="3721119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RO" altLang="ko-KR" sz="1200" b="1" dirty="0">
                  <a:solidFill>
                    <a:srgbClr val="262626"/>
                  </a:solidFill>
                </a:rPr>
                <a:t>2008</a:t>
              </a: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81.000 orașe</a:t>
              </a:r>
              <a:endParaRPr lang="en-US" altLang="ko-KR" sz="1200" b="1" dirty="0">
                <a:solidFill>
                  <a:srgbClr val="262626"/>
                </a:solidFill>
              </a:endParaRP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192 țări</a:t>
              </a:r>
            </a:p>
          </p:txBody>
        </p:sp>
      </p:grpSp>
      <p:grpSp>
        <p:nvGrpSpPr>
          <p:cNvPr id="102" name="Group 38">
            <a:extLst>
              <a:ext uri="{FF2B5EF4-FFF2-40B4-BE49-F238E27FC236}">
                <a16:creationId xmlns:a16="http://schemas.microsoft.com/office/drawing/2014/main" id="{24B3295F-ED12-4640-85AE-41543814F66F}"/>
              </a:ext>
            </a:extLst>
          </p:cNvPr>
          <p:cNvGrpSpPr/>
          <p:nvPr/>
        </p:nvGrpSpPr>
        <p:grpSpPr>
          <a:xfrm>
            <a:off x="3264475" y="3544380"/>
            <a:ext cx="1528513" cy="1754326"/>
            <a:chOff x="605046" y="3729688"/>
            <a:chExt cx="1528514" cy="1754326"/>
          </a:xfrm>
        </p:grpSpPr>
        <p:grpSp>
          <p:nvGrpSpPr>
            <p:cNvPr id="103" name="Group 39">
              <a:extLst>
                <a:ext uri="{FF2B5EF4-FFF2-40B4-BE49-F238E27FC236}">
                  <a16:creationId xmlns:a16="http://schemas.microsoft.com/office/drawing/2014/main" id="{205EC891-33A3-4313-AE62-8772F624588A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105" name="Oval 41">
                <a:extLst>
                  <a:ext uri="{FF2B5EF4-FFF2-40B4-BE49-F238E27FC236}">
                    <a16:creationId xmlns:a16="http://schemas.microsoft.com/office/drawing/2014/main" id="{BF0576A1-D47A-4F94-AC05-CDE3458F36A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06" name="Chevron 42">
                <a:extLst>
                  <a:ext uri="{FF2B5EF4-FFF2-40B4-BE49-F238E27FC236}">
                    <a16:creationId xmlns:a16="http://schemas.microsoft.com/office/drawing/2014/main" id="{D64A2789-F1A7-410B-B023-682DE1D0FA8B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EE03BFC-F875-49BA-ACFF-5001AA264A43}"/>
                </a:ext>
              </a:extLst>
            </p:cNvPr>
            <p:cNvSpPr txBox="1"/>
            <p:nvPr/>
          </p:nvSpPr>
          <p:spPr>
            <a:xfrm>
              <a:off x="871932" y="3729688"/>
              <a:ext cx="126162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RO" altLang="ko-KR" sz="1200" b="1" dirty="0">
                  <a:solidFill>
                    <a:srgbClr val="262626"/>
                  </a:solidFill>
                </a:rPr>
                <a:t>Cameră (casă) întreagă</a:t>
              </a: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Cameră (casă) privată</a:t>
              </a: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Cameră (casă) comună</a:t>
              </a: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Studio</a:t>
              </a: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Apartament</a:t>
              </a:r>
            </a:p>
            <a:p>
              <a:r>
                <a:rPr lang="ro-RO" altLang="ko-KR" sz="1200" b="1" dirty="0">
                  <a:solidFill>
                    <a:srgbClr val="262626"/>
                  </a:solidFill>
                </a:rPr>
                <a:t>Hotel</a:t>
              </a:r>
            </a:p>
          </p:txBody>
        </p:sp>
      </p:grpSp>
      <p:sp>
        <p:nvSpPr>
          <p:cNvPr id="107" name="Chevron 92">
            <a:extLst>
              <a:ext uri="{FF2B5EF4-FFF2-40B4-BE49-F238E27FC236}">
                <a16:creationId xmlns:a16="http://schemas.microsoft.com/office/drawing/2014/main" id="{47F8BACA-A65B-4F98-89C3-7FC68B1E0B72}"/>
              </a:ext>
            </a:extLst>
          </p:cNvPr>
          <p:cNvSpPr/>
          <p:nvPr/>
        </p:nvSpPr>
        <p:spPr>
          <a:xfrm>
            <a:off x="4923298" y="618776"/>
            <a:ext cx="182339" cy="4280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CD1E08A4-0A3C-4CE2-A276-50CD2095A14D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Graphic 116" descr="Lock">
            <a:extLst>
              <a:ext uri="{FF2B5EF4-FFF2-40B4-BE49-F238E27FC236}">
                <a16:creationId xmlns:a16="http://schemas.microsoft.com/office/drawing/2014/main" id="{F9C4A03A-4651-4C8F-8DD3-357E42C6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6218" y="384412"/>
            <a:ext cx="914400" cy="914400"/>
          </a:xfrm>
          <a:prstGeom prst="rect">
            <a:avLst/>
          </a:prstGeom>
        </p:spPr>
      </p:pic>
      <p:pic>
        <p:nvPicPr>
          <p:cNvPr id="121" name="Graphic 120" descr="Circular flowchart">
            <a:extLst>
              <a:ext uri="{FF2B5EF4-FFF2-40B4-BE49-F238E27FC236}">
                <a16:creationId xmlns:a16="http://schemas.microsoft.com/office/drawing/2014/main" id="{09BC521A-1DBD-4CC4-B514-1BF003063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4095" y="374318"/>
            <a:ext cx="914400" cy="914400"/>
          </a:xfrm>
          <a:prstGeom prst="rect">
            <a:avLst/>
          </a:prstGeom>
        </p:spPr>
      </p:pic>
      <p:pic>
        <p:nvPicPr>
          <p:cNvPr id="125" name="Graphic 124" descr="Thought">
            <a:extLst>
              <a:ext uri="{FF2B5EF4-FFF2-40B4-BE49-F238E27FC236}">
                <a16:creationId xmlns:a16="http://schemas.microsoft.com/office/drawing/2014/main" id="{22A6EC0C-4FEE-49F8-B072-415B73A47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4189" y="396033"/>
            <a:ext cx="914400" cy="914400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39A274F3-1D18-42D6-8D13-1F3FE8A79BA9}"/>
              </a:ext>
            </a:extLst>
          </p:cNvPr>
          <p:cNvSpPr txBox="1"/>
          <p:nvPr/>
        </p:nvSpPr>
        <p:spPr>
          <a:xfrm>
            <a:off x="7726218" y="3416257"/>
            <a:ext cx="12616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altLang="ko-KR" sz="1200" b="1" dirty="0">
                <a:solidFill>
                  <a:srgbClr val="262626"/>
                </a:solidFill>
              </a:rPr>
              <a:t>Pop-up</a:t>
            </a:r>
            <a:endParaRPr lang="ko-KR" altLang="en-US" sz="1200" b="1" dirty="0">
              <a:solidFill>
                <a:srgbClr val="262626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A4307C2-12C7-4A73-8D9D-72D4D6FBFB32}"/>
              </a:ext>
            </a:extLst>
          </p:cNvPr>
          <p:cNvGrpSpPr/>
          <p:nvPr/>
        </p:nvGrpSpPr>
        <p:grpSpPr>
          <a:xfrm>
            <a:off x="7525987" y="3823583"/>
            <a:ext cx="1477926" cy="276999"/>
            <a:chOff x="605046" y="3777414"/>
            <a:chExt cx="1477926" cy="276999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C52166D-0972-4E3D-9415-FCA90B485D68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5E9CF9-C918-4E90-9231-563DB642E668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37" name="Chevron 57">
                <a:extLst>
                  <a:ext uri="{FF2B5EF4-FFF2-40B4-BE49-F238E27FC236}">
                    <a16:creationId xmlns:a16="http://schemas.microsoft.com/office/drawing/2014/main" id="{E8396C18-8AAB-4C95-B75B-597E8746693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A38A09A-1B4C-4342-B9D8-8E5314D2103B}"/>
                </a:ext>
              </a:extLst>
            </p:cNvPr>
            <p:cNvSpPr txBox="1"/>
            <p:nvPr/>
          </p:nvSpPr>
          <p:spPr>
            <a:xfrm>
              <a:off x="821345" y="3777414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RO" altLang="ko-KR" sz="1200" b="1" dirty="0">
                  <a:solidFill>
                    <a:srgbClr val="262626"/>
                  </a:solidFill>
                </a:rPr>
                <a:t>HTTPS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A8BCB63B-85E5-4AEC-A928-DEF4A9397D6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" y="569340"/>
            <a:ext cx="2888615" cy="192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C44CD1A8-F66D-409E-8FC0-382D68A6E1DD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522" y="5327600"/>
            <a:ext cx="4970722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6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F1A588-46E1-44AD-85D3-642D026553DE}"/>
              </a:ext>
            </a:extLst>
          </p:cNvPr>
          <p:cNvSpPr/>
          <p:nvPr/>
        </p:nvSpPr>
        <p:spPr>
          <a:xfrm>
            <a:off x="81722" y="69302"/>
            <a:ext cx="4489016" cy="9174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Pașii extragerii datelor</a:t>
            </a:r>
            <a:endParaRPr lang="en-US" sz="28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BFA8D50-598B-4DBA-A9BA-CECE0A2165DF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7B46C-01CA-4532-85BB-A7797439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BAE96-BB14-48AF-B757-64A13AC8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E957D8B2-8246-4C16-A5A0-D253524E399D}"/>
              </a:ext>
            </a:extLst>
          </p:cNvPr>
          <p:cNvSpPr/>
          <p:nvPr/>
        </p:nvSpPr>
        <p:spPr>
          <a:xfrm>
            <a:off x="991460" y="1805734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CCF04-24D9-4102-A36F-4F95A142828A}"/>
              </a:ext>
            </a:extLst>
          </p:cNvPr>
          <p:cNvSpPr txBox="1"/>
          <p:nvPr/>
        </p:nvSpPr>
        <p:spPr>
          <a:xfrm>
            <a:off x="1246733" y="3965672"/>
            <a:ext cx="1642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</a:t>
            </a:r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</a:t>
            </a:r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</a:t>
            </a:r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</a:t>
            </a:r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</a:t>
            </a:r>
            <a:r>
              <a:rPr lang="en-150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</a:t>
            </a:r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</a:t>
            </a:r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</a:t>
            </a:r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</a:t>
            </a:r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</a:t>
            </a:r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</a:t>
            </a:r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</a:t>
            </a:r>
            <a:r>
              <a:rPr lang="en-150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 </a:t>
            </a:r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</a:t>
            </a:r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ă extragă datele de pe site folosind bibliotecile </a:t>
            </a:r>
            <a:r>
              <a:rPr lang="ro-RO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Beautiful Soup</a:t>
            </a:r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și </a:t>
            </a:r>
            <a:r>
              <a:rPr lang="ro-RO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Scrapy.</a:t>
            </a:r>
          </a:p>
          <a:p>
            <a:pPr algn="ctr"/>
            <a:r>
              <a:rPr lang="ro-RO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Rezultate</a:t>
            </a:r>
            <a:r>
              <a:rPr lang="ro-RO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: </a:t>
            </a:r>
            <a:r>
              <a:rPr lang="ro-RO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Extrage doar adrese URL. </a:t>
            </a:r>
          </a:p>
          <a:p>
            <a:pPr algn="ctr"/>
            <a:r>
              <a:rPr lang="ro-RO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Cauza: CAPTCHA </a:t>
            </a:r>
          </a:p>
        </p:txBody>
      </p:sp>
      <p:sp>
        <p:nvSpPr>
          <p:cNvPr id="14" name="Right Arrow 6">
            <a:extLst>
              <a:ext uri="{FF2B5EF4-FFF2-40B4-BE49-F238E27FC236}">
                <a16:creationId xmlns:a16="http://schemas.microsoft.com/office/drawing/2014/main" id="{2D78427F-4D83-48B7-946A-FFB24181A97E}"/>
              </a:ext>
            </a:extLst>
          </p:cNvPr>
          <p:cNvSpPr/>
          <p:nvPr/>
        </p:nvSpPr>
        <p:spPr>
          <a:xfrm>
            <a:off x="991460" y="1986002"/>
            <a:ext cx="1478459" cy="8640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A08DF-45CA-46B3-AA71-7B9ADFDE36C1}"/>
              </a:ext>
            </a:extLst>
          </p:cNvPr>
          <p:cNvSpPr txBox="1"/>
          <p:nvPr/>
        </p:nvSpPr>
        <p:spPr>
          <a:xfrm>
            <a:off x="1324822" y="2162677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ounded Rectangle 64">
            <a:extLst>
              <a:ext uri="{FF2B5EF4-FFF2-40B4-BE49-F238E27FC236}">
                <a16:creationId xmlns:a16="http://schemas.microsoft.com/office/drawing/2014/main" id="{90646DC3-EBCE-4918-9364-F83D4F0D0E33}"/>
              </a:ext>
            </a:extLst>
          </p:cNvPr>
          <p:cNvSpPr/>
          <p:nvPr/>
        </p:nvSpPr>
        <p:spPr>
          <a:xfrm>
            <a:off x="3671930" y="1805734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B72EA-4830-41CF-815B-07AD0CB09FF2}"/>
              </a:ext>
            </a:extLst>
          </p:cNvPr>
          <p:cNvSpPr txBox="1"/>
          <p:nvPr/>
        </p:nvSpPr>
        <p:spPr>
          <a:xfrm>
            <a:off x="3927203" y="3962446"/>
            <a:ext cx="1642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Folosirea </a:t>
            </a:r>
            <a:r>
              <a:rPr lang="en-150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instan</a:t>
            </a:r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țelor </a:t>
            </a:r>
            <a:r>
              <a:rPr lang="ro-RO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HttpClient</a:t>
            </a:r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și </a:t>
            </a:r>
            <a:r>
              <a:rPr lang="ro-RO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HttpDocument </a:t>
            </a:r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și </a:t>
            </a:r>
            <a:r>
              <a:rPr lang="ro-RO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RegEx</a:t>
            </a:r>
          </a:p>
          <a:p>
            <a:pPr algn="ctr"/>
            <a:r>
              <a:rPr lang="ro-RO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Rezultate: </a:t>
            </a:r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Datele sunt extrase corect, nu poate fi folosit pe termen lung în proiect.</a:t>
            </a:r>
          </a:p>
          <a:p>
            <a:pPr algn="ctr"/>
            <a:r>
              <a:rPr lang="ro-RO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ight Arrow 66">
            <a:extLst>
              <a:ext uri="{FF2B5EF4-FFF2-40B4-BE49-F238E27FC236}">
                <a16:creationId xmlns:a16="http://schemas.microsoft.com/office/drawing/2014/main" id="{55842DAE-4951-4000-9487-C785C18DEC6E}"/>
              </a:ext>
            </a:extLst>
          </p:cNvPr>
          <p:cNvSpPr/>
          <p:nvPr/>
        </p:nvSpPr>
        <p:spPr>
          <a:xfrm>
            <a:off x="3671929" y="1986002"/>
            <a:ext cx="1478459" cy="8640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FE477-13D4-4309-B8CF-78150141EFB6}"/>
              </a:ext>
            </a:extLst>
          </p:cNvPr>
          <p:cNvSpPr txBox="1"/>
          <p:nvPr/>
        </p:nvSpPr>
        <p:spPr>
          <a:xfrm>
            <a:off x="3985351" y="2162677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ounded Rectangle 71">
            <a:extLst>
              <a:ext uri="{FF2B5EF4-FFF2-40B4-BE49-F238E27FC236}">
                <a16:creationId xmlns:a16="http://schemas.microsoft.com/office/drawing/2014/main" id="{EF824358-E2AF-470F-8CA7-7E9206E3406D}"/>
              </a:ext>
            </a:extLst>
          </p:cNvPr>
          <p:cNvSpPr/>
          <p:nvPr/>
        </p:nvSpPr>
        <p:spPr>
          <a:xfrm>
            <a:off x="6352398" y="1805734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8A3A6-3397-4DB7-8AA1-FF8EA1FBB11C}"/>
              </a:ext>
            </a:extLst>
          </p:cNvPr>
          <p:cNvSpPr txBox="1"/>
          <p:nvPr/>
        </p:nvSpPr>
        <p:spPr>
          <a:xfrm>
            <a:off x="6609617" y="3965672"/>
            <a:ext cx="1640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Folosirea bibliotecii </a:t>
            </a:r>
            <a:r>
              <a:rPr lang="ro-RO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Puppeteer, Cheerio </a:t>
            </a:r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și a pachetului </a:t>
            </a:r>
            <a:r>
              <a:rPr lang="ro-RO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Yarn.</a:t>
            </a:r>
            <a:endParaRPr lang="ro-RO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ro-RO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Rezultat: </a:t>
            </a:r>
            <a:r>
              <a:rPr lang="ro-RO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Date lipsă, duplicate.</a:t>
            </a:r>
            <a:endParaRPr lang="ro-RO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Right Arrow 73">
            <a:extLst>
              <a:ext uri="{FF2B5EF4-FFF2-40B4-BE49-F238E27FC236}">
                <a16:creationId xmlns:a16="http://schemas.microsoft.com/office/drawing/2014/main" id="{AE13A1C8-55B1-4961-9C9D-F6588E898403}"/>
              </a:ext>
            </a:extLst>
          </p:cNvPr>
          <p:cNvSpPr/>
          <p:nvPr/>
        </p:nvSpPr>
        <p:spPr>
          <a:xfrm>
            <a:off x="6352398" y="1986002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EBFA0B-55C7-461B-BA90-29E1D53372CE}"/>
              </a:ext>
            </a:extLst>
          </p:cNvPr>
          <p:cNvSpPr txBox="1"/>
          <p:nvPr/>
        </p:nvSpPr>
        <p:spPr>
          <a:xfrm>
            <a:off x="6645880" y="2162677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Rounded Rectangle 78">
            <a:extLst>
              <a:ext uri="{FF2B5EF4-FFF2-40B4-BE49-F238E27FC236}">
                <a16:creationId xmlns:a16="http://schemas.microsoft.com/office/drawing/2014/main" id="{3D4FB8FB-626D-4D6D-BFEE-C8B4727C0232}"/>
              </a:ext>
            </a:extLst>
          </p:cNvPr>
          <p:cNvSpPr/>
          <p:nvPr/>
        </p:nvSpPr>
        <p:spPr>
          <a:xfrm>
            <a:off x="9032868" y="1805734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43AF9F-0765-481A-B99C-2911872AB265}"/>
              </a:ext>
            </a:extLst>
          </p:cNvPr>
          <p:cNvSpPr txBox="1"/>
          <p:nvPr/>
        </p:nvSpPr>
        <p:spPr>
          <a:xfrm>
            <a:off x="9288141" y="3965672"/>
            <a:ext cx="1642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Crearea unui </a:t>
            </a:r>
            <a:r>
              <a:rPr lang="ro-RO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algoritm</a:t>
            </a:r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care să parcurgă pagina web. Folosire </a:t>
            </a:r>
            <a:r>
              <a:rPr lang="ro-RO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RegEx </a:t>
            </a:r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pentru extragerea coordonatelor. Format CSV.</a:t>
            </a:r>
          </a:p>
          <a:p>
            <a:pPr algn="ctr"/>
            <a:r>
              <a:rPr lang="ro-RO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Rezultate:</a:t>
            </a:r>
            <a:r>
              <a:rPr lang="ro-RO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Right Arrow 80">
            <a:extLst>
              <a:ext uri="{FF2B5EF4-FFF2-40B4-BE49-F238E27FC236}">
                <a16:creationId xmlns:a16="http://schemas.microsoft.com/office/drawing/2014/main" id="{BC2F0E63-349A-414F-B15B-F335B1E03F34}"/>
              </a:ext>
            </a:extLst>
          </p:cNvPr>
          <p:cNvSpPr/>
          <p:nvPr/>
        </p:nvSpPr>
        <p:spPr>
          <a:xfrm>
            <a:off x="9032868" y="1986002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rgbClr val="42B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CE452-4A60-4AA5-ACE0-E3B79DEA60C5}"/>
              </a:ext>
            </a:extLst>
          </p:cNvPr>
          <p:cNvSpPr txBox="1"/>
          <p:nvPr/>
        </p:nvSpPr>
        <p:spPr>
          <a:xfrm>
            <a:off x="9306408" y="2162677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8" name="Picture 3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0BDAFB-0BB1-4E95-806E-9B2E5E95A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99" y="2937501"/>
            <a:ext cx="1629283" cy="550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F30D2D84-F45A-4A99-BB95-7F0268DDA2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89" y="2594225"/>
            <a:ext cx="1351572" cy="1351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AAFF49AC-7FB3-4914-A157-545F30AB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30" y="2798603"/>
            <a:ext cx="1506721" cy="921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569E15-D860-4A94-A5D3-51250B863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6" y="3010909"/>
            <a:ext cx="1554765" cy="372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Graphic 42" descr="Checkmark">
            <a:extLst>
              <a:ext uri="{FF2B5EF4-FFF2-40B4-BE49-F238E27FC236}">
                <a16:creationId xmlns:a16="http://schemas.microsoft.com/office/drawing/2014/main" id="{D31CAA6A-313C-4FA2-B6F6-1E67AAEAF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4480" y="5509685"/>
            <a:ext cx="662874" cy="662874"/>
          </a:xfrm>
          <a:prstGeom prst="rect">
            <a:avLst/>
          </a:prstGeom>
        </p:spPr>
      </p:pic>
      <p:pic>
        <p:nvPicPr>
          <p:cNvPr id="45" name="Graphic 44" descr="Close">
            <a:extLst>
              <a:ext uri="{FF2B5EF4-FFF2-40B4-BE49-F238E27FC236}">
                <a16:creationId xmlns:a16="http://schemas.microsoft.com/office/drawing/2014/main" id="{A763724C-474B-4D6B-A01F-2543C07CE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0003" y="5509685"/>
            <a:ext cx="662874" cy="662874"/>
          </a:xfrm>
          <a:prstGeom prst="rect">
            <a:avLst/>
          </a:prstGeom>
        </p:spPr>
      </p:pic>
      <p:pic>
        <p:nvPicPr>
          <p:cNvPr id="46" name="Graphic 45" descr="Close">
            <a:extLst>
              <a:ext uri="{FF2B5EF4-FFF2-40B4-BE49-F238E27FC236}">
                <a16:creationId xmlns:a16="http://schemas.microsoft.com/office/drawing/2014/main" id="{8469C940-05E3-437A-8CA4-5BCAACD8C9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32086" y="5509685"/>
            <a:ext cx="662874" cy="662874"/>
          </a:xfrm>
          <a:prstGeom prst="rect">
            <a:avLst/>
          </a:prstGeom>
        </p:spPr>
      </p:pic>
      <p:pic>
        <p:nvPicPr>
          <p:cNvPr id="47" name="Graphic 46" descr="Close">
            <a:extLst>
              <a:ext uri="{FF2B5EF4-FFF2-40B4-BE49-F238E27FC236}">
                <a16:creationId xmlns:a16="http://schemas.microsoft.com/office/drawing/2014/main" id="{74269981-EBC3-4B43-8264-0B839DD46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7983" y="5483937"/>
            <a:ext cx="662874" cy="6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</TotalTime>
  <Words>880</Words>
  <Application>Microsoft Office PowerPoint</Application>
  <PresentationFormat>Widescreen</PresentationFormat>
  <Paragraphs>121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Open Sans</vt:lpstr>
      <vt:lpstr>Segoe UI</vt:lpstr>
      <vt:lpstr>UT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Ariana</dc:creator>
  <cp:keywords/>
  <dc:description/>
  <cp:lastModifiedBy>Andrisan Ariana</cp:lastModifiedBy>
  <cp:revision>143</cp:revision>
  <dcterms:created xsi:type="dcterms:W3CDTF">2018-05-07T03:42:01Z</dcterms:created>
  <dcterms:modified xsi:type="dcterms:W3CDTF">2020-06-29T03:26:42Z</dcterms:modified>
  <cp:category/>
</cp:coreProperties>
</file>